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charts/chart7.xml" ContentType="application/vnd.openxmlformats-officedocument.drawingml.chart+xml"/>
  <Override PartName="/ppt/tags/tag9.xml" ContentType="application/vnd.openxmlformats-officedocument.presentationml.tags+xml"/>
  <Override PartName="/ppt/notesSlides/notesSlide13.xml" ContentType="application/vnd.openxmlformats-officedocument.presentationml.notesSlide+xml"/>
  <Override PartName="/ppt/tags/tag10.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1" r:id="rId2"/>
  </p:sldMasterIdLst>
  <p:notesMasterIdLst>
    <p:notesMasterId r:id="rId23"/>
  </p:notesMasterIdLst>
  <p:sldIdLst>
    <p:sldId id="371" r:id="rId3"/>
    <p:sldId id="370" r:id="rId4"/>
    <p:sldId id="354" r:id="rId5"/>
    <p:sldId id="355" r:id="rId6"/>
    <p:sldId id="356" r:id="rId7"/>
    <p:sldId id="358" r:id="rId8"/>
    <p:sldId id="357" r:id="rId9"/>
    <p:sldId id="359" r:id="rId10"/>
    <p:sldId id="360" r:id="rId11"/>
    <p:sldId id="362" r:id="rId12"/>
    <p:sldId id="339" r:id="rId13"/>
    <p:sldId id="378" r:id="rId14"/>
    <p:sldId id="372" r:id="rId15"/>
    <p:sldId id="364" r:id="rId16"/>
    <p:sldId id="366" r:id="rId17"/>
    <p:sldId id="361" r:id="rId18"/>
    <p:sldId id="374" r:id="rId19"/>
    <p:sldId id="376" r:id="rId20"/>
    <p:sldId id="375" r:id="rId21"/>
    <p:sldId id="377" r:id="rId22"/>
  </p:sldIdLst>
  <p:sldSz cx="9144000" cy="6858000" type="screen4x3"/>
  <p:notesSz cx="6797675" cy="9872663"/>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7F4E"/>
    <a:srgbClr val="EE9900"/>
    <a:srgbClr val="ECD214"/>
    <a:srgbClr val="008080"/>
    <a:srgbClr val="339966"/>
    <a:srgbClr val="006C31"/>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סגנון כהה 2 - הדגשה 3/הדגשה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7853C-536D-4A76-A0AE-DD22124D55A5}" styleName="סגנון ערכת נושא 1 - הדגשה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E25E649-3F16-4E02-A733-19D2CDBF48F0}" styleName="סגנון ביניים 3 - הדגשה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75DCB02-9BB8-47FD-8907-85C794F793BA}" styleName="סגנון ערכת נושא 1 - הדגשה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3296810-A885-4BE3-A3E7-6D5BEEA58F35}" styleName="סגנון ביניים 2 - הדגשה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סגנון כהה 2 - הדגשה 5/הדגשה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248" autoAdjust="0"/>
    <p:restoredTop sz="92718" autoAdjust="0"/>
  </p:normalViewPr>
  <p:slideViewPr>
    <p:cSldViewPr>
      <p:cViewPr varScale="1">
        <p:scale>
          <a:sx n="68" d="100"/>
          <a:sy n="68" d="100"/>
        </p:scale>
        <p:origin x="-183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2" d="100"/>
        <a:sy n="4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bg1">
                  <a:lumMod val="50000"/>
                </a:schemeClr>
              </a:solidFill>
            </c:spPr>
            <c:extLst xmlns:c16r2="http://schemas.microsoft.com/office/drawing/2015/06/chart">
              <c:ext xmlns:c16="http://schemas.microsoft.com/office/drawing/2014/chart" uri="{C3380CC4-5D6E-409C-BE32-E72D297353CC}">
                <c16:uniqueId val="{00000001-D455-4DF9-A144-1F80A6514B87}"/>
              </c:ext>
            </c:extLst>
          </c:dPt>
          <c:dPt>
            <c:idx val="1"/>
            <c:bubble3D val="0"/>
            <c:spPr>
              <a:solidFill>
                <a:schemeClr val="bg1">
                  <a:lumMod val="65000"/>
                </a:schemeClr>
              </a:solidFill>
            </c:spPr>
            <c:extLst xmlns:c16r2="http://schemas.microsoft.com/office/drawing/2015/06/chart">
              <c:ext xmlns:c16="http://schemas.microsoft.com/office/drawing/2014/chart" uri="{C3380CC4-5D6E-409C-BE32-E72D297353CC}">
                <c16:uniqueId val="{00000003-D455-4DF9-A144-1F80A6514B87}"/>
              </c:ext>
            </c:extLst>
          </c:dPt>
          <c:dPt>
            <c:idx val="2"/>
            <c:bubble3D val="0"/>
            <c:spPr>
              <a:solidFill>
                <a:schemeClr val="bg2">
                  <a:lumMod val="75000"/>
                </a:schemeClr>
              </a:solidFill>
            </c:spPr>
            <c:extLst xmlns:c16r2="http://schemas.microsoft.com/office/drawing/2015/06/chart">
              <c:ext xmlns:c16="http://schemas.microsoft.com/office/drawing/2014/chart" uri="{C3380CC4-5D6E-409C-BE32-E72D297353CC}">
                <c16:uniqueId val="{00000005-D455-4DF9-A144-1F80A6514B87}"/>
              </c:ext>
            </c:extLst>
          </c:dPt>
          <c:dPt>
            <c:idx val="3"/>
            <c:bubble3D val="0"/>
            <c:spPr>
              <a:solidFill>
                <a:schemeClr val="accent1">
                  <a:lumMod val="75000"/>
                </a:schemeClr>
              </a:solidFill>
            </c:spPr>
            <c:extLst xmlns:c16r2="http://schemas.microsoft.com/office/drawing/2015/06/chart">
              <c:ext xmlns:c16="http://schemas.microsoft.com/office/drawing/2014/chart" uri="{C3380CC4-5D6E-409C-BE32-E72D297353CC}">
                <c16:uniqueId val="{00000007-D455-4DF9-A144-1F80A6514B87}"/>
              </c:ext>
            </c:extLst>
          </c:dPt>
          <c:dPt>
            <c:idx val="4"/>
            <c:bubble3D val="0"/>
            <c:spPr>
              <a:solidFill>
                <a:srgbClr val="C00000"/>
              </a:solidFill>
            </c:spPr>
            <c:extLst xmlns:c16r2="http://schemas.microsoft.com/office/drawing/2015/06/chart">
              <c:ext xmlns:c16="http://schemas.microsoft.com/office/drawing/2014/chart" uri="{C3380CC4-5D6E-409C-BE32-E72D297353CC}">
                <c16:uniqueId val="{00000009-D455-4DF9-A144-1F80A6514B87}"/>
              </c:ext>
            </c:extLst>
          </c:dPt>
          <c:dLbls>
            <c:dLbl>
              <c:idx val="1"/>
              <c:layout>
                <c:manualLayout>
                  <c:x val="-0.10075815058935716"/>
                  <c:y val="0.19676141732283464"/>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455-4DF9-A144-1F80A6514B87}"/>
                </c:ext>
              </c:extLst>
            </c:dLbl>
            <c:dLbl>
              <c:idx val="2"/>
              <c:layout>
                <c:manualLayout>
                  <c:x val="-0.18113883721406321"/>
                  <c:y val="3.401679790026247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455-4DF9-A144-1F80A6514B87}"/>
                </c:ext>
              </c:extLst>
            </c:dLbl>
            <c:dLbl>
              <c:idx val="3"/>
              <c:layout>
                <c:manualLayout>
                  <c:x val="-5.4335171174098265E-2"/>
                  <c:y val="-0.2367251968503937"/>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455-4DF9-A144-1F80A6514B87}"/>
                </c:ext>
              </c:extLst>
            </c:dLbl>
            <c:dLbl>
              <c:idx val="4"/>
              <c:layout>
                <c:manualLayout>
                  <c:x val="0.16719563197486326"/>
                  <c:y val="7.1793175853018379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455-4DF9-A144-1F80A6514B87}"/>
                </c:ext>
              </c:extLst>
            </c:dLbl>
            <c:spPr>
              <a:noFill/>
              <a:ln>
                <a:noFill/>
              </a:ln>
              <a:effectLst/>
            </c:spPr>
            <c:txPr>
              <a:bodyPr/>
              <a:lstStyle/>
              <a:p>
                <a:pPr>
                  <a:defRPr sz="2000">
                    <a:latin typeface="Tahoma" pitchFamily="34" charset="0"/>
                    <a:ea typeface="Tahoma" pitchFamily="34" charset="0"/>
                    <a:cs typeface="Tahoma" pitchFamily="34" charset="0"/>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val>
            <c:numRef>
              <c:f>גיליון1!$B$25:$B$29</c:f>
              <c:numCache>
                <c:formatCode>0%</c:formatCode>
                <c:ptCount val="5"/>
                <c:pt idx="0">
                  <c:v>2.0000000000000004E-2</c:v>
                </c:pt>
                <c:pt idx="1">
                  <c:v>0.1</c:v>
                </c:pt>
                <c:pt idx="2">
                  <c:v>0.21000000000000002</c:v>
                </c:pt>
                <c:pt idx="3">
                  <c:v>0.30000000000000004</c:v>
                </c:pt>
                <c:pt idx="4">
                  <c:v>0.38000000000000006</c:v>
                </c:pt>
              </c:numCache>
            </c:numRef>
          </c:val>
          <c:extLst xmlns:c16r2="http://schemas.microsoft.com/office/drawing/2015/06/chart">
            <c:ext xmlns:c16="http://schemas.microsoft.com/office/drawing/2014/chart" uri="{C3380CC4-5D6E-409C-BE32-E72D297353CC}">
              <c16:uniqueId val="{0000000A-D455-4DF9-A144-1F80A6514B87}"/>
            </c:ext>
          </c:extLst>
        </c:ser>
        <c:dLbls>
          <c:showLegendKey val="0"/>
          <c:showVal val="0"/>
          <c:showCatName val="0"/>
          <c:showSerName val="0"/>
          <c:showPercent val="1"/>
          <c:showBubbleSize val="0"/>
          <c:showLeaderLines val="1"/>
        </c:dLbls>
        <c:firstSliceAng val="360"/>
      </c:pie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2.4943310657596644E-2"/>
          <c:y val="0.1044776119402985"/>
          <c:w val="0.89115646258503733"/>
          <c:h val="0.80099502487562191"/>
        </c:manualLayout>
      </c:layout>
      <c:barChart>
        <c:barDir val="col"/>
        <c:grouping val="clustered"/>
        <c:varyColors val="0"/>
        <c:ser>
          <c:idx val="0"/>
          <c:order val="0"/>
          <c:invertIfNegative val="0"/>
          <c:val>
            <c:numRef>
              <c:f>'הערכת עמיתים'!$E$11:$I$11</c:f>
              <c:numCache>
                <c:formatCode>General</c:formatCode>
                <c:ptCount val="5"/>
                <c:pt idx="0">
                  <c:v>45</c:v>
                </c:pt>
                <c:pt idx="1">
                  <c:v>92</c:v>
                </c:pt>
                <c:pt idx="2">
                  <c:v>70</c:v>
                </c:pt>
                <c:pt idx="3">
                  <c:v>85</c:v>
                </c:pt>
                <c:pt idx="4">
                  <c:v>50</c:v>
                </c:pt>
              </c:numCache>
            </c:numRef>
          </c:val>
          <c:extLst xmlns:c16r2="http://schemas.microsoft.com/office/drawing/2015/06/chart">
            <c:ext xmlns:c16="http://schemas.microsoft.com/office/drawing/2014/chart" uri="{C3380CC4-5D6E-409C-BE32-E72D297353CC}">
              <c16:uniqueId val="{00000000-D9CD-4575-B9A2-88BB61B45883}"/>
            </c:ext>
          </c:extLst>
        </c:ser>
        <c:ser>
          <c:idx val="1"/>
          <c:order val="1"/>
          <c:invertIfNegative val="0"/>
          <c:val>
            <c:numRef>
              <c:f>'הערכת עמיתים'!$E$12:$I$12</c:f>
              <c:numCache>
                <c:formatCode>General</c:formatCode>
                <c:ptCount val="5"/>
                <c:pt idx="0">
                  <c:v>30</c:v>
                </c:pt>
                <c:pt idx="1">
                  <c:v>88</c:v>
                </c:pt>
                <c:pt idx="2">
                  <c:v>65</c:v>
                </c:pt>
                <c:pt idx="3">
                  <c:v>88</c:v>
                </c:pt>
                <c:pt idx="4">
                  <c:v>70</c:v>
                </c:pt>
              </c:numCache>
            </c:numRef>
          </c:val>
          <c:extLst xmlns:c16r2="http://schemas.microsoft.com/office/drawing/2015/06/chart">
            <c:ext xmlns:c16="http://schemas.microsoft.com/office/drawing/2014/chart" uri="{C3380CC4-5D6E-409C-BE32-E72D297353CC}">
              <c16:uniqueId val="{00000001-D9CD-4575-B9A2-88BB61B45883}"/>
            </c:ext>
          </c:extLst>
        </c:ser>
        <c:ser>
          <c:idx val="2"/>
          <c:order val="2"/>
          <c:invertIfNegative val="0"/>
          <c:val>
            <c:numRef>
              <c:f>'הערכת עמיתים'!$E$13:$I$13</c:f>
              <c:numCache>
                <c:formatCode>General</c:formatCode>
                <c:ptCount val="5"/>
                <c:pt idx="0">
                  <c:v>40</c:v>
                </c:pt>
                <c:pt idx="1">
                  <c:v>90</c:v>
                </c:pt>
                <c:pt idx="2">
                  <c:v>55</c:v>
                </c:pt>
                <c:pt idx="3">
                  <c:v>79</c:v>
                </c:pt>
                <c:pt idx="4">
                  <c:v>75</c:v>
                </c:pt>
              </c:numCache>
            </c:numRef>
          </c:val>
          <c:extLst xmlns:c16r2="http://schemas.microsoft.com/office/drawing/2015/06/chart">
            <c:ext xmlns:c16="http://schemas.microsoft.com/office/drawing/2014/chart" uri="{C3380CC4-5D6E-409C-BE32-E72D297353CC}">
              <c16:uniqueId val="{00000002-D9CD-4575-B9A2-88BB61B45883}"/>
            </c:ext>
          </c:extLst>
        </c:ser>
        <c:ser>
          <c:idx val="3"/>
          <c:order val="3"/>
          <c:invertIfNegative val="0"/>
          <c:val>
            <c:numRef>
              <c:f>'הערכת עמיתים'!$E$14:$I$14</c:f>
              <c:numCache>
                <c:formatCode>General</c:formatCode>
                <c:ptCount val="5"/>
                <c:pt idx="0">
                  <c:v>42</c:v>
                </c:pt>
                <c:pt idx="1">
                  <c:v>85</c:v>
                </c:pt>
                <c:pt idx="2">
                  <c:v>60</c:v>
                </c:pt>
                <c:pt idx="3">
                  <c:v>88</c:v>
                </c:pt>
                <c:pt idx="4">
                  <c:v>73</c:v>
                </c:pt>
              </c:numCache>
            </c:numRef>
          </c:val>
          <c:extLst xmlns:c16r2="http://schemas.microsoft.com/office/drawing/2015/06/chart">
            <c:ext xmlns:c16="http://schemas.microsoft.com/office/drawing/2014/chart" uri="{C3380CC4-5D6E-409C-BE32-E72D297353CC}">
              <c16:uniqueId val="{00000003-D9CD-4575-B9A2-88BB61B45883}"/>
            </c:ext>
          </c:extLst>
        </c:ser>
        <c:ser>
          <c:idx val="4"/>
          <c:order val="4"/>
          <c:invertIfNegative val="0"/>
          <c:val>
            <c:numRef>
              <c:f>'הערכת עמיתים'!$E$15:$I$15</c:f>
              <c:numCache>
                <c:formatCode>General</c:formatCode>
                <c:ptCount val="5"/>
                <c:pt idx="0">
                  <c:v>58</c:v>
                </c:pt>
                <c:pt idx="1">
                  <c:v>82</c:v>
                </c:pt>
                <c:pt idx="2">
                  <c:v>68</c:v>
                </c:pt>
                <c:pt idx="3">
                  <c:v>92</c:v>
                </c:pt>
                <c:pt idx="4">
                  <c:v>60</c:v>
                </c:pt>
              </c:numCache>
            </c:numRef>
          </c:val>
          <c:extLst xmlns:c16r2="http://schemas.microsoft.com/office/drawing/2015/06/chart">
            <c:ext xmlns:c16="http://schemas.microsoft.com/office/drawing/2014/chart" uri="{C3380CC4-5D6E-409C-BE32-E72D297353CC}">
              <c16:uniqueId val="{00000004-D9CD-4575-B9A2-88BB61B45883}"/>
            </c:ext>
          </c:extLst>
        </c:ser>
        <c:dLbls>
          <c:showLegendKey val="0"/>
          <c:showVal val="0"/>
          <c:showCatName val="0"/>
          <c:showSerName val="0"/>
          <c:showPercent val="0"/>
          <c:showBubbleSize val="0"/>
        </c:dLbls>
        <c:gapWidth val="150"/>
        <c:axId val="87115264"/>
        <c:axId val="91088000"/>
      </c:barChart>
      <c:catAx>
        <c:axId val="87115264"/>
        <c:scaling>
          <c:orientation val="maxMin"/>
        </c:scaling>
        <c:delete val="0"/>
        <c:axPos val="b"/>
        <c:majorTickMark val="none"/>
        <c:minorTickMark val="none"/>
        <c:tickLblPos val="none"/>
        <c:crossAx val="91088000"/>
        <c:crosses val="autoZero"/>
        <c:auto val="1"/>
        <c:lblAlgn val="ctr"/>
        <c:lblOffset val="100"/>
        <c:tickMarkSkip val="1"/>
        <c:noMultiLvlLbl val="0"/>
      </c:catAx>
      <c:valAx>
        <c:axId val="91088000"/>
        <c:scaling>
          <c:orientation val="minMax"/>
        </c:scaling>
        <c:delete val="0"/>
        <c:axPos val="r"/>
        <c:numFmt formatCode="General" sourceLinked="1"/>
        <c:majorTickMark val="out"/>
        <c:minorTickMark val="none"/>
        <c:tickLblPos val="nextTo"/>
        <c:txPr>
          <a:bodyPr rot="0" vert="horz"/>
          <a:lstStyle/>
          <a:p>
            <a:pPr>
              <a:defRPr/>
            </a:pPr>
            <a:endParaRPr lang="en-US"/>
          </a:p>
        </c:txPr>
        <c:crossAx val="87115264"/>
        <c:crosses val="autoZero"/>
        <c:crossBetween val="between"/>
      </c:valAx>
      <c:spPr>
        <a:noFill/>
        <a:ln w="25359">
          <a:noFill/>
        </a:ln>
      </c:spPr>
    </c:plotArea>
    <c:plotVisOnly val="1"/>
    <c:dispBlanksAs val="gap"/>
    <c:showDLblsOverMax val="0"/>
  </c:chart>
  <c:txPr>
    <a:bodyPr/>
    <a:lstStyle/>
    <a:p>
      <a:pPr>
        <a:defRPr sz="1797"/>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5"/>
      <c:hPercent val="100"/>
      <c:rotY val="340"/>
      <c:depthPercent val="180"/>
      <c:rAngAx val="0"/>
      <c:perspective val="30"/>
    </c:view3D>
    <c:floor>
      <c:thickness val="0"/>
      <c:spPr>
        <a:solidFill>
          <a:srgbClr val="C0C0C0"/>
        </a:solidFill>
        <a:ln w="3175">
          <a:solidFill>
            <a:srgbClr val="000000"/>
          </a:solidFill>
          <a:prstDash val="solid"/>
        </a:ln>
      </c:spPr>
    </c:floor>
    <c:sideWall>
      <c:thickness val="0"/>
      <c:spPr>
        <a:noFill/>
        <a:ln w="12700">
          <a:solidFill>
            <a:srgbClr val="808080"/>
          </a:solidFill>
          <a:prstDash val="solid"/>
        </a:ln>
      </c:spPr>
    </c:sideWall>
    <c:backWall>
      <c:thickness val="0"/>
      <c:spPr>
        <a:noFill/>
        <a:ln w="12700">
          <a:solidFill>
            <a:srgbClr val="808080"/>
          </a:solidFill>
          <a:prstDash val="solid"/>
        </a:ln>
      </c:spPr>
    </c:backWall>
    <c:plotArea>
      <c:layout>
        <c:manualLayout>
          <c:layoutTarget val="inner"/>
          <c:xMode val="edge"/>
          <c:yMode val="edge"/>
          <c:x val="9.1412742382271497E-2"/>
          <c:y val="7.0038910505836924E-2"/>
          <c:w val="0.83102493074792239"/>
          <c:h val="0.78988326848249024"/>
        </c:manualLayout>
      </c:layout>
      <c:line3DChart>
        <c:grouping val="standard"/>
        <c:varyColors val="1"/>
        <c:ser>
          <c:idx val="0"/>
          <c:order val="0"/>
          <c:spPr>
            <a:solidFill>
              <a:srgbClr val="9999FF"/>
            </a:solidFill>
            <a:ln w="4677">
              <a:solidFill>
                <a:srgbClr val="000000"/>
              </a:solidFill>
              <a:prstDash val="solid"/>
            </a:ln>
          </c:spPr>
          <c:dPt>
            <c:idx val="0"/>
            <c:bubble3D val="0"/>
            <c:spPr>
              <a:solidFill>
                <a:srgbClr val="9999FF"/>
              </a:solidFill>
            </c:spPr>
            <c:extLst xmlns:c16r2="http://schemas.microsoft.com/office/drawing/2015/06/chart">
              <c:ext xmlns:c16="http://schemas.microsoft.com/office/drawing/2014/chart" uri="{C3380CC4-5D6E-409C-BE32-E72D297353CC}">
                <c16:uniqueId val="{00000001-2AD1-4424-AB96-3D36C0A25FC9}"/>
              </c:ext>
            </c:extLst>
          </c:dPt>
          <c:dPt>
            <c:idx val="1"/>
            <c:bubble3D val="0"/>
            <c:spPr>
              <a:solidFill>
                <a:srgbClr val="993366"/>
              </a:solidFill>
            </c:spPr>
            <c:extLst xmlns:c16r2="http://schemas.microsoft.com/office/drawing/2015/06/chart">
              <c:ext xmlns:c16="http://schemas.microsoft.com/office/drawing/2014/chart" uri="{C3380CC4-5D6E-409C-BE32-E72D297353CC}">
                <c16:uniqueId val="{00000003-2AD1-4424-AB96-3D36C0A25FC9}"/>
              </c:ext>
            </c:extLst>
          </c:dPt>
          <c:dPt>
            <c:idx val="2"/>
            <c:bubble3D val="0"/>
            <c:spPr>
              <a:solidFill>
                <a:srgbClr val="FFFFCC"/>
              </a:solidFill>
            </c:spPr>
            <c:extLst xmlns:c16r2="http://schemas.microsoft.com/office/drawing/2015/06/chart">
              <c:ext xmlns:c16="http://schemas.microsoft.com/office/drawing/2014/chart" uri="{C3380CC4-5D6E-409C-BE32-E72D297353CC}">
                <c16:uniqueId val="{00000005-2AD1-4424-AB96-3D36C0A25FC9}"/>
              </c:ext>
            </c:extLst>
          </c:dPt>
          <c:dPt>
            <c:idx val="3"/>
            <c:bubble3D val="0"/>
            <c:spPr>
              <a:solidFill>
                <a:srgbClr val="CCFFFF"/>
              </a:solidFill>
            </c:spPr>
            <c:extLst xmlns:c16r2="http://schemas.microsoft.com/office/drawing/2015/06/chart">
              <c:ext xmlns:c16="http://schemas.microsoft.com/office/drawing/2014/chart" uri="{C3380CC4-5D6E-409C-BE32-E72D297353CC}">
                <c16:uniqueId val="{00000007-2AD1-4424-AB96-3D36C0A25FC9}"/>
              </c:ext>
            </c:extLst>
          </c:dPt>
          <c:dPt>
            <c:idx val="4"/>
            <c:bubble3D val="0"/>
            <c:spPr>
              <a:solidFill>
                <a:srgbClr val="660066"/>
              </a:solidFill>
            </c:spPr>
            <c:extLst xmlns:c16r2="http://schemas.microsoft.com/office/drawing/2015/06/chart">
              <c:ext xmlns:c16="http://schemas.microsoft.com/office/drawing/2014/chart" uri="{C3380CC4-5D6E-409C-BE32-E72D297353CC}">
                <c16:uniqueId val="{00000009-2AD1-4424-AB96-3D36C0A25FC9}"/>
              </c:ext>
            </c:extLst>
          </c:dPt>
          <c:dPt>
            <c:idx val="5"/>
            <c:bubble3D val="0"/>
            <c:spPr>
              <a:solidFill>
                <a:srgbClr val="FF8080"/>
              </a:solidFill>
            </c:spPr>
            <c:extLst xmlns:c16r2="http://schemas.microsoft.com/office/drawing/2015/06/chart">
              <c:ext xmlns:c16="http://schemas.microsoft.com/office/drawing/2014/chart" uri="{C3380CC4-5D6E-409C-BE32-E72D297353CC}">
                <c16:uniqueId val="{0000000B-2AD1-4424-AB96-3D36C0A25FC9}"/>
              </c:ext>
            </c:extLst>
          </c:dPt>
          <c:dPt>
            <c:idx val="6"/>
            <c:bubble3D val="0"/>
            <c:spPr>
              <a:solidFill>
                <a:srgbClr val="0066CC"/>
              </a:solidFill>
            </c:spPr>
            <c:extLst xmlns:c16r2="http://schemas.microsoft.com/office/drawing/2015/06/chart">
              <c:ext xmlns:c16="http://schemas.microsoft.com/office/drawing/2014/chart" uri="{C3380CC4-5D6E-409C-BE32-E72D297353CC}">
                <c16:uniqueId val="{0000000D-2AD1-4424-AB96-3D36C0A25FC9}"/>
              </c:ext>
            </c:extLst>
          </c:dPt>
          <c:dPt>
            <c:idx val="7"/>
            <c:bubble3D val="0"/>
            <c:spPr>
              <a:solidFill>
                <a:srgbClr val="CCCCFF"/>
              </a:solidFill>
            </c:spPr>
            <c:extLst xmlns:c16r2="http://schemas.microsoft.com/office/drawing/2015/06/chart">
              <c:ext xmlns:c16="http://schemas.microsoft.com/office/drawing/2014/chart" uri="{C3380CC4-5D6E-409C-BE32-E72D297353CC}">
                <c16:uniqueId val="{0000000F-2AD1-4424-AB96-3D36C0A25FC9}"/>
              </c:ext>
            </c:extLst>
          </c:dPt>
          <c:dPt>
            <c:idx val="8"/>
            <c:bubble3D val="0"/>
            <c:spPr>
              <a:solidFill>
                <a:srgbClr val="000080"/>
              </a:solidFill>
            </c:spPr>
            <c:extLst xmlns:c16r2="http://schemas.microsoft.com/office/drawing/2015/06/chart">
              <c:ext xmlns:c16="http://schemas.microsoft.com/office/drawing/2014/chart" uri="{C3380CC4-5D6E-409C-BE32-E72D297353CC}">
                <c16:uniqueId val="{00000011-2AD1-4424-AB96-3D36C0A25FC9}"/>
              </c:ext>
            </c:extLst>
          </c:dPt>
          <c:dPt>
            <c:idx val="9"/>
            <c:bubble3D val="0"/>
            <c:spPr>
              <a:solidFill>
                <a:srgbClr val="FF00FF"/>
              </a:solidFill>
            </c:spPr>
            <c:extLst xmlns:c16r2="http://schemas.microsoft.com/office/drawing/2015/06/chart">
              <c:ext xmlns:c16="http://schemas.microsoft.com/office/drawing/2014/chart" uri="{C3380CC4-5D6E-409C-BE32-E72D297353CC}">
                <c16:uniqueId val="{00000013-2AD1-4424-AB96-3D36C0A25FC9}"/>
              </c:ext>
            </c:extLst>
          </c:dPt>
          <c:dPt>
            <c:idx val="10"/>
            <c:bubble3D val="0"/>
            <c:spPr>
              <a:solidFill>
                <a:srgbClr val="FFFF00"/>
              </a:solidFill>
            </c:spPr>
            <c:extLst xmlns:c16r2="http://schemas.microsoft.com/office/drawing/2015/06/chart">
              <c:ext xmlns:c16="http://schemas.microsoft.com/office/drawing/2014/chart" uri="{C3380CC4-5D6E-409C-BE32-E72D297353CC}">
                <c16:uniqueId val="{00000015-2AD1-4424-AB96-3D36C0A25FC9}"/>
              </c:ext>
            </c:extLst>
          </c:dPt>
          <c:dPt>
            <c:idx val="11"/>
            <c:bubble3D val="0"/>
            <c:spPr>
              <a:solidFill>
                <a:srgbClr val="00FFFF"/>
              </a:solidFill>
            </c:spPr>
            <c:extLst xmlns:c16r2="http://schemas.microsoft.com/office/drawing/2015/06/chart">
              <c:ext xmlns:c16="http://schemas.microsoft.com/office/drawing/2014/chart" uri="{C3380CC4-5D6E-409C-BE32-E72D297353CC}">
                <c16:uniqueId val="{00000017-2AD1-4424-AB96-3D36C0A25FC9}"/>
              </c:ext>
            </c:extLst>
          </c:dPt>
          <c:cat>
            <c:numRef>
              <c:f>'הערכת מפקד'!$I$10:$I$21</c:f>
              <c:numCache>
                <c:formatCode>General</c:formatCode>
                <c:ptCount val="12"/>
                <c:pt idx="0">
                  <c:v>1998</c:v>
                </c:pt>
                <c:pt idx="1">
                  <c:v>1999</c:v>
                </c:pt>
                <c:pt idx="2">
                  <c:v>2000</c:v>
                </c:pt>
                <c:pt idx="3">
                  <c:v>2001</c:v>
                </c:pt>
                <c:pt idx="4">
                  <c:v>2002</c:v>
                </c:pt>
                <c:pt idx="5">
                  <c:v>2003</c:v>
                </c:pt>
                <c:pt idx="6">
                  <c:v>2004</c:v>
                </c:pt>
                <c:pt idx="7">
                  <c:v>2005</c:v>
                </c:pt>
                <c:pt idx="8">
                  <c:v>2006</c:v>
                </c:pt>
                <c:pt idx="9">
                  <c:v>2007</c:v>
                </c:pt>
                <c:pt idx="10">
                  <c:v>2008</c:v>
                </c:pt>
                <c:pt idx="11">
                  <c:v>2009</c:v>
                </c:pt>
              </c:numCache>
            </c:numRef>
          </c:cat>
          <c:val>
            <c:numRef>
              <c:f>'הערכת מפקד'!$H$10:$H$21</c:f>
              <c:numCache>
                <c:formatCode>General</c:formatCode>
                <c:ptCount val="12"/>
                <c:pt idx="0">
                  <c:v>20</c:v>
                </c:pt>
                <c:pt idx="1">
                  <c:v>22</c:v>
                </c:pt>
                <c:pt idx="2">
                  <c:v>23</c:v>
                </c:pt>
                <c:pt idx="3">
                  <c:v>24</c:v>
                </c:pt>
                <c:pt idx="4">
                  <c:v>22</c:v>
                </c:pt>
                <c:pt idx="5">
                  <c:v>19</c:v>
                </c:pt>
                <c:pt idx="6">
                  <c:v>21</c:v>
                </c:pt>
                <c:pt idx="7">
                  <c:v>21</c:v>
                </c:pt>
                <c:pt idx="8">
                  <c:v>24</c:v>
                </c:pt>
                <c:pt idx="9">
                  <c:v>24</c:v>
                </c:pt>
                <c:pt idx="10">
                  <c:v>22</c:v>
                </c:pt>
                <c:pt idx="11">
                  <c:v>25</c:v>
                </c:pt>
              </c:numCache>
            </c:numRef>
          </c:val>
          <c:smooth val="0"/>
          <c:extLst xmlns:c16r2="http://schemas.microsoft.com/office/drawing/2015/06/chart">
            <c:ext xmlns:c16="http://schemas.microsoft.com/office/drawing/2014/chart" uri="{C3380CC4-5D6E-409C-BE32-E72D297353CC}">
              <c16:uniqueId val="{00000018-2AD1-4424-AB96-3D36C0A25FC9}"/>
            </c:ext>
          </c:extLst>
        </c:ser>
        <c:dLbls>
          <c:showLegendKey val="0"/>
          <c:showVal val="0"/>
          <c:showCatName val="0"/>
          <c:showSerName val="0"/>
          <c:showPercent val="0"/>
          <c:showBubbleSize val="0"/>
        </c:dLbls>
        <c:dropLines>
          <c:spPr>
            <a:ln w="1169">
              <a:solidFill>
                <a:srgbClr val="000000"/>
              </a:solidFill>
              <a:prstDash val="solid"/>
            </a:ln>
          </c:spPr>
        </c:dropLines>
        <c:gapDepth val="0"/>
        <c:axId val="88623616"/>
        <c:axId val="91644480"/>
        <c:axId val="69465984"/>
      </c:line3DChart>
      <c:catAx>
        <c:axId val="88623616"/>
        <c:scaling>
          <c:orientation val="maxMin"/>
        </c:scaling>
        <c:delete val="0"/>
        <c:axPos val="b"/>
        <c:numFmt formatCode="General" sourceLinked="1"/>
        <c:majorTickMark val="out"/>
        <c:minorTickMark val="none"/>
        <c:tickLblPos val="low"/>
        <c:spPr>
          <a:ln w="1169">
            <a:solidFill>
              <a:srgbClr val="000000"/>
            </a:solidFill>
            <a:prstDash val="solid"/>
          </a:ln>
        </c:spPr>
        <c:txPr>
          <a:bodyPr rot="-5400000" vert="horz"/>
          <a:lstStyle/>
          <a:p>
            <a:pPr>
              <a:defRPr sz="350" b="0" i="0" u="none" strike="noStrike" baseline="0">
                <a:solidFill>
                  <a:srgbClr val="000000"/>
                </a:solidFill>
                <a:latin typeface="Arial"/>
                <a:ea typeface="Arial"/>
                <a:cs typeface="Arial"/>
              </a:defRPr>
            </a:pPr>
            <a:endParaRPr lang="en-US"/>
          </a:p>
        </c:txPr>
        <c:crossAx val="91644480"/>
        <c:crosses val="autoZero"/>
        <c:auto val="1"/>
        <c:lblAlgn val="ctr"/>
        <c:lblOffset val="100"/>
        <c:tickLblSkip val="1"/>
        <c:tickMarkSkip val="1"/>
        <c:noMultiLvlLbl val="1"/>
      </c:catAx>
      <c:valAx>
        <c:axId val="91644480"/>
        <c:scaling>
          <c:orientation val="minMax"/>
          <c:min val="18"/>
        </c:scaling>
        <c:delete val="0"/>
        <c:axPos val="r"/>
        <c:majorGridlines>
          <c:spPr>
            <a:ln w="1169">
              <a:solidFill>
                <a:srgbClr val="000000"/>
              </a:solidFill>
              <a:prstDash val="sysDash"/>
            </a:ln>
          </c:spPr>
        </c:majorGridlines>
        <c:numFmt formatCode="General" sourceLinked="1"/>
        <c:majorTickMark val="none"/>
        <c:minorTickMark val="none"/>
        <c:tickLblPos val="nextTo"/>
        <c:spPr>
          <a:ln w="1169">
            <a:solidFill>
              <a:srgbClr val="000000"/>
            </a:solidFill>
            <a:prstDash val="solid"/>
          </a:ln>
        </c:spPr>
        <c:txPr>
          <a:bodyPr rot="0" vert="horz"/>
          <a:lstStyle/>
          <a:p>
            <a:pPr>
              <a:defRPr sz="350" b="0" i="0" u="none" strike="noStrike" baseline="0">
                <a:solidFill>
                  <a:srgbClr val="000000"/>
                </a:solidFill>
                <a:latin typeface="Arial"/>
                <a:ea typeface="Arial"/>
                <a:cs typeface="Arial"/>
              </a:defRPr>
            </a:pPr>
            <a:endParaRPr lang="en-US"/>
          </a:p>
        </c:txPr>
        <c:crossAx val="88623616"/>
        <c:crosses val="min"/>
        <c:crossBetween val="between"/>
      </c:valAx>
      <c:serAx>
        <c:axId val="69465984"/>
        <c:scaling>
          <c:orientation val="maxMin"/>
        </c:scaling>
        <c:delete val="1"/>
        <c:axPos val="b"/>
        <c:majorTickMark val="out"/>
        <c:minorTickMark val="none"/>
        <c:tickLblPos val="nextTo"/>
        <c:crossAx val="91644480"/>
        <c:crosses val="autoZero"/>
      </c:serAx>
      <c:spPr>
        <a:noFill/>
        <a:ln w="25399">
          <a:noFill/>
        </a:ln>
      </c:spPr>
    </c:plotArea>
    <c:plotVisOnly val="1"/>
    <c:dispBlanksAs val="gap"/>
    <c:showDLblsOverMax val="0"/>
  </c:chart>
  <c:spPr>
    <a:noFill/>
    <a:ln w="1169">
      <a:solidFill>
        <a:srgbClr val="000000"/>
      </a:solidFill>
      <a:prstDash val="solid"/>
    </a:ln>
  </c:spPr>
  <c:txPr>
    <a:bodyPr/>
    <a:lstStyle/>
    <a:p>
      <a:pPr>
        <a:defRPr sz="350"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0.18905472636815918"/>
          <c:y val="0.30708661417323052"/>
          <c:w val="0.63184079601990573"/>
          <c:h val="0.39370078740157488"/>
        </c:manualLayout>
      </c:layout>
      <c:pie3DChart>
        <c:varyColors val="1"/>
        <c:ser>
          <c:idx val="0"/>
          <c:order val="0"/>
          <c:explosion val="19"/>
          <c:dLbls>
            <c:numFmt formatCode="0%" sourceLinked="0"/>
            <c:spPr>
              <a:noFill/>
              <a:ln>
                <a:noFill/>
              </a:ln>
              <a:effectLst/>
            </c:spPr>
            <c:txPr>
              <a:bodyPr/>
              <a:lstStyle/>
              <a:p>
                <a:pPr>
                  <a:defRPr sz="1600" b="1"/>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val>
            <c:numRef>
              <c:f>'הערכת בכירים'!$E$11:$E$12</c:f>
              <c:numCache>
                <c:formatCode>General</c:formatCode>
                <c:ptCount val="2"/>
                <c:pt idx="0">
                  <c:v>85</c:v>
                </c:pt>
                <c:pt idx="1">
                  <c:v>15</c:v>
                </c:pt>
              </c:numCache>
            </c:numRef>
          </c:val>
          <c:extLst xmlns:c16r2="http://schemas.microsoft.com/office/drawing/2015/06/chart">
            <c:ext xmlns:c16="http://schemas.microsoft.com/office/drawing/2014/chart" uri="{C3380CC4-5D6E-409C-BE32-E72D297353CC}">
              <c16:uniqueId val="{00000000-487D-4375-8966-76D4C1770E0F}"/>
            </c:ext>
          </c:extLst>
        </c:ser>
        <c:dLbls>
          <c:showLegendKey val="0"/>
          <c:showVal val="0"/>
          <c:showCatName val="0"/>
          <c:showSerName val="0"/>
          <c:showPercent val="1"/>
          <c:showBubbleSize val="0"/>
          <c:showLeaderLines val="1"/>
        </c:dLbls>
      </c:pie3DChart>
    </c:plotArea>
    <c:plotVisOnly val="1"/>
    <c:dispBlanksAs val="zero"/>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view3D>
      <c:rotX val="15"/>
      <c:rotY val="0"/>
      <c:rAngAx val="0"/>
      <c:perspective val="0"/>
    </c:view3D>
    <c:floor>
      <c:thickness val="0"/>
    </c:floor>
    <c:sideWall>
      <c:thickness val="0"/>
    </c:sideWall>
    <c:backWall>
      <c:thickness val="0"/>
    </c:backWall>
    <c:plotArea>
      <c:layout>
        <c:manualLayout>
          <c:layoutTarget val="inner"/>
          <c:xMode val="edge"/>
          <c:yMode val="edge"/>
          <c:x val="0.19"/>
          <c:y val="0.30952380952381214"/>
          <c:w val="0.63000000000000389"/>
          <c:h val="0.39682539682539908"/>
        </c:manualLayout>
      </c:layout>
      <c:pie3DChart>
        <c:varyColors val="1"/>
        <c:ser>
          <c:idx val="0"/>
          <c:order val="0"/>
          <c:explosion val="14"/>
          <c:dLbls>
            <c:dLbl>
              <c:idx val="0"/>
              <c:layout>
                <c:manualLayout>
                  <c:x val="-7.4240545650926554E-2"/>
                  <c:y val="6.5516178352121104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4F5-4A0A-92A9-F271EE8E25E8}"/>
                </c:ext>
              </c:extLst>
            </c:dLbl>
            <c:dLbl>
              <c:idx val="1"/>
              <c:layout>
                <c:manualLayout>
                  <c:x val="4.8161704576185085E-2"/>
                  <c:y val="-7.1783307376216784E-2"/>
                </c:manualLayout>
              </c:layout>
              <c:showLegendKey val="0"/>
              <c:showVal val="0"/>
              <c:showCatName val="0"/>
              <c:showSerName val="0"/>
              <c:showPercent val="1"/>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4F5-4A0A-92A9-F271EE8E25E8}"/>
                </c:ext>
              </c:extLst>
            </c:dLbl>
            <c:numFmt formatCode="0%" sourceLinked="0"/>
            <c:spPr>
              <a:noFill/>
              <a:ln>
                <a:noFill/>
              </a:ln>
              <a:effectLst/>
            </c:spPr>
            <c:txPr>
              <a:bodyPr/>
              <a:lstStyle/>
              <a:p>
                <a:pPr>
                  <a:defRPr sz="1600" b="1"/>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val>
            <c:numRef>
              <c:f>'הערכת בכירים'!$G$11:$G$12</c:f>
              <c:numCache>
                <c:formatCode>General</c:formatCode>
                <c:ptCount val="2"/>
                <c:pt idx="0">
                  <c:v>75</c:v>
                </c:pt>
                <c:pt idx="1">
                  <c:v>25</c:v>
                </c:pt>
              </c:numCache>
            </c:numRef>
          </c:val>
          <c:extLst xmlns:c16r2="http://schemas.microsoft.com/office/drawing/2015/06/chart">
            <c:ext xmlns:c16="http://schemas.microsoft.com/office/drawing/2014/chart" uri="{C3380CC4-5D6E-409C-BE32-E72D297353CC}">
              <c16:uniqueId val="{00000002-44F5-4A0A-92A9-F271EE8E25E8}"/>
            </c:ext>
          </c:extLst>
        </c:ser>
        <c:dLbls>
          <c:showLegendKey val="0"/>
          <c:showVal val="0"/>
          <c:showCatName val="0"/>
          <c:showSerName val="0"/>
          <c:showPercent val="1"/>
          <c:showBubbleSize val="0"/>
          <c:showLeaderLines val="1"/>
        </c:dLbls>
      </c:pie3DChart>
    </c:plotArea>
    <c:plotVisOnly val="1"/>
    <c:dispBlanksAs val="zero"/>
    <c:showDLblsOverMax val="0"/>
  </c:chart>
  <c:txPr>
    <a:bodyPr/>
    <a:lstStyle/>
    <a:p>
      <a:pPr>
        <a:defRPr sz="18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382716049382713E-2"/>
          <c:y val="7.0234113712374577E-2"/>
          <c:w val="0.87345679012345678"/>
          <c:h val="0.80936454849498329"/>
        </c:manualLayout>
      </c:layout>
      <c:scatterChart>
        <c:scatterStyle val="lineMarker"/>
        <c:varyColors val="0"/>
        <c:ser>
          <c:idx val="0"/>
          <c:order val="0"/>
          <c:spPr>
            <a:ln w="12341">
              <a:noFill/>
            </a:ln>
          </c:spPr>
          <c:marker>
            <c:symbol val="diamond"/>
            <c:size val="2"/>
            <c:spPr>
              <a:solidFill>
                <a:srgbClr val="000080"/>
              </a:solidFill>
              <a:ln>
                <a:solidFill>
                  <a:srgbClr val="000080"/>
                </a:solidFill>
                <a:prstDash val="solid"/>
              </a:ln>
            </c:spPr>
          </c:marker>
          <c:xVal>
            <c:numRef>
              <c:f>'מרכז הערכה'!$G$12</c:f>
              <c:numCache>
                <c:formatCode>General</c:formatCode>
                <c:ptCount val="1"/>
                <c:pt idx="0">
                  <c:v>4</c:v>
                </c:pt>
              </c:numCache>
            </c:numRef>
          </c:xVal>
          <c:yVal>
            <c:numRef>
              <c:f>'מרכז הערכה'!$H$12</c:f>
              <c:numCache>
                <c:formatCode>General</c:formatCode>
                <c:ptCount val="1"/>
                <c:pt idx="0">
                  <c:v>4</c:v>
                </c:pt>
              </c:numCache>
            </c:numRef>
          </c:yVal>
          <c:smooth val="0"/>
          <c:extLst xmlns:c16r2="http://schemas.microsoft.com/office/drawing/2015/06/chart">
            <c:ext xmlns:c16="http://schemas.microsoft.com/office/drawing/2014/chart" uri="{C3380CC4-5D6E-409C-BE32-E72D297353CC}">
              <c16:uniqueId val="{00000000-3D6A-40E4-8755-0C475E8A1413}"/>
            </c:ext>
          </c:extLst>
        </c:ser>
        <c:dLbls>
          <c:showLegendKey val="0"/>
          <c:showVal val="0"/>
          <c:showCatName val="0"/>
          <c:showSerName val="0"/>
          <c:showPercent val="0"/>
          <c:showBubbleSize val="0"/>
        </c:dLbls>
        <c:axId val="91649088"/>
        <c:axId val="134250496"/>
      </c:scatterChart>
      <c:valAx>
        <c:axId val="91649088"/>
        <c:scaling>
          <c:orientation val="maxMin"/>
        </c:scaling>
        <c:delete val="0"/>
        <c:axPos val="b"/>
        <c:numFmt formatCode="General" sourceLinked="1"/>
        <c:majorTickMark val="out"/>
        <c:minorTickMark val="none"/>
        <c:tickLblPos val="nextTo"/>
        <c:spPr>
          <a:ln w="1371">
            <a:solidFill>
              <a:srgbClr val="000000"/>
            </a:solidFill>
            <a:prstDash val="solid"/>
          </a:ln>
        </c:spPr>
        <c:txPr>
          <a:bodyPr rot="0" vert="horz"/>
          <a:lstStyle/>
          <a:p>
            <a:pPr>
              <a:defRPr sz="346" b="0" i="0" u="none" strike="noStrike" baseline="0">
                <a:solidFill>
                  <a:srgbClr val="000000"/>
                </a:solidFill>
                <a:latin typeface="Arial"/>
                <a:ea typeface="Arial"/>
                <a:cs typeface="Arial"/>
              </a:defRPr>
            </a:pPr>
            <a:endParaRPr lang="en-US"/>
          </a:p>
        </c:txPr>
        <c:crossAx val="134250496"/>
        <c:crosses val="autoZero"/>
        <c:crossBetween val="midCat"/>
      </c:valAx>
      <c:valAx>
        <c:axId val="134250496"/>
        <c:scaling>
          <c:orientation val="minMax"/>
          <c:max val="5"/>
        </c:scaling>
        <c:delete val="0"/>
        <c:axPos val="r"/>
        <c:numFmt formatCode="General" sourceLinked="1"/>
        <c:majorTickMark val="out"/>
        <c:minorTickMark val="none"/>
        <c:tickLblPos val="nextTo"/>
        <c:spPr>
          <a:ln w="1371">
            <a:solidFill>
              <a:srgbClr val="000000"/>
            </a:solidFill>
            <a:prstDash val="solid"/>
          </a:ln>
        </c:spPr>
        <c:txPr>
          <a:bodyPr rot="0" vert="horz"/>
          <a:lstStyle/>
          <a:p>
            <a:pPr>
              <a:defRPr sz="346" b="0" i="0" u="none" strike="noStrike" baseline="0">
                <a:solidFill>
                  <a:srgbClr val="000000"/>
                </a:solidFill>
                <a:latin typeface="Arial"/>
                <a:ea typeface="Arial"/>
                <a:cs typeface="Arial"/>
              </a:defRPr>
            </a:pPr>
            <a:endParaRPr lang="en-US"/>
          </a:p>
        </c:txPr>
        <c:crossAx val="91649088"/>
        <c:crosses val="autoZero"/>
        <c:crossBetween val="midCat"/>
        <c:majorUnit val="1"/>
      </c:valAx>
      <c:spPr>
        <a:solidFill>
          <a:srgbClr val="99CCFF"/>
        </a:solidFill>
        <a:ln w="16455">
          <a:solidFill>
            <a:srgbClr val="000080"/>
          </a:solidFill>
          <a:prstDash val="solid"/>
        </a:ln>
      </c:spPr>
    </c:plotArea>
    <c:plotVisOnly val="1"/>
    <c:dispBlanksAs val="gap"/>
    <c:showDLblsOverMax val="0"/>
  </c:chart>
  <c:spPr>
    <a:noFill/>
    <a:ln>
      <a:noFill/>
    </a:ln>
  </c:spPr>
  <c:txPr>
    <a:bodyPr/>
    <a:lstStyle/>
    <a:p>
      <a:pPr>
        <a:defRPr sz="346"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47"/>
      <c:rotY val="34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808080"/>
          </a:solidFill>
          <a:prstDash val="solid"/>
        </a:ln>
      </c:spPr>
    </c:sideWall>
    <c:backWall>
      <c:thickness val="0"/>
      <c:spPr>
        <a:solidFill>
          <a:srgbClr val="C0C0C0"/>
        </a:solidFill>
        <a:ln w="12700">
          <a:solidFill>
            <a:srgbClr val="808080"/>
          </a:solidFill>
          <a:prstDash val="solid"/>
        </a:ln>
      </c:spPr>
    </c:backWall>
    <c:plotArea>
      <c:layout>
        <c:manualLayout>
          <c:layoutTarget val="inner"/>
          <c:xMode val="edge"/>
          <c:yMode val="edge"/>
          <c:x val="0.1005586592178771"/>
          <c:y val="9.5744680851063829E-2"/>
          <c:w val="0.7988826815642458"/>
          <c:h val="0.73404255319148937"/>
        </c:manualLayout>
      </c:layout>
      <c:bar3DChart>
        <c:barDir val="col"/>
        <c:grouping val="clustered"/>
        <c:varyColors val="0"/>
        <c:ser>
          <c:idx val="0"/>
          <c:order val="0"/>
          <c:spPr>
            <a:solidFill>
              <a:srgbClr val="9999FF"/>
            </a:solidFill>
            <a:ln w="15001">
              <a:solidFill>
                <a:srgbClr val="000000"/>
              </a:solidFill>
              <a:prstDash val="solid"/>
            </a:ln>
          </c:spPr>
          <c:invertIfNegative val="0"/>
          <c:val>
            <c:numRef>
              <c:f>'מרכז הערכה אלמים'!$O$4</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0-C5E8-4A1F-B2E4-3444FD25123F}"/>
            </c:ext>
          </c:extLst>
        </c:ser>
        <c:ser>
          <c:idx val="1"/>
          <c:order val="1"/>
          <c:spPr>
            <a:solidFill>
              <a:srgbClr val="993366"/>
            </a:solidFill>
            <a:ln w="15001">
              <a:solidFill>
                <a:srgbClr val="000000"/>
              </a:solidFill>
              <a:prstDash val="solid"/>
            </a:ln>
          </c:spPr>
          <c:invertIfNegative val="0"/>
          <c:val>
            <c:numRef>
              <c:f>'מרכז הערכה אלמים'!$O$5</c:f>
              <c:numCache>
                <c:formatCode>General</c:formatCode>
                <c:ptCount val="1"/>
                <c:pt idx="0">
                  <c:v>3</c:v>
                </c:pt>
              </c:numCache>
            </c:numRef>
          </c:val>
          <c:extLst xmlns:c16r2="http://schemas.microsoft.com/office/drawing/2015/06/chart">
            <c:ext xmlns:c16="http://schemas.microsoft.com/office/drawing/2014/chart" uri="{C3380CC4-5D6E-409C-BE32-E72D297353CC}">
              <c16:uniqueId val="{00000001-C5E8-4A1F-B2E4-3444FD25123F}"/>
            </c:ext>
          </c:extLst>
        </c:ser>
        <c:ser>
          <c:idx val="3"/>
          <c:order val="2"/>
          <c:spPr>
            <a:solidFill>
              <a:srgbClr val="CCFFFF"/>
            </a:solidFill>
            <a:ln w="15001">
              <a:solidFill>
                <a:srgbClr val="000000"/>
              </a:solidFill>
              <a:prstDash val="solid"/>
            </a:ln>
          </c:spPr>
          <c:invertIfNegative val="0"/>
          <c:val>
            <c:numRef>
              <c:f>'מרכז הערכה אלמים'!$O$7</c:f>
              <c:numCache>
                <c:formatCode>General</c:formatCode>
                <c:ptCount val="1"/>
                <c:pt idx="0">
                  <c:v>5</c:v>
                </c:pt>
              </c:numCache>
            </c:numRef>
          </c:val>
          <c:extLst xmlns:c16r2="http://schemas.microsoft.com/office/drawing/2015/06/chart">
            <c:ext xmlns:c16="http://schemas.microsoft.com/office/drawing/2014/chart" uri="{C3380CC4-5D6E-409C-BE32-E72D297353CC}">
              <c16:uniqueId val="{00000002-C5E8-4A1F-B2E4-3444FD25123F}"/>
            </c:ext>
          </c:extLst>
        </c:ser>
        <c:ser>
          <c:idx val="4"/>
          <c:order val="3"/>
          <c:spPr>
            <a:solidFill>
              <a:srgbClr val="660066"/>
            </a:solidFill>
            <a:ln w="15001">
              <a:solidFill>
                <a:srgbClr val="000000"/>
              </a:solidFill>
              <a:prstDash val="solid"/>
            </a:ln>
          </c:spPr>
          <c:invertIfNegative val="0"/>
          <c:val>
            <c:numRef>
              <c:f>'מרכז הערכה אלמים'!$O$8</c:f>
              <c:numCache>
                <c:formatCode>General</c:formatCode>
                <c:ptCount val="1"/>
                <c:pt idx="0">
                  <c:v>3</c:v>
                </c:pt>
              </c:numCache>
            </c:numRef>
          </c:val>
          <c:extLst xmlns:c16r2="http://schemas.microsoft.com/office/drawing/2015/06/chart">
            <c:ext xmlns:c16="http://schemas.microsoft.com/office/drawing/2014/chart" uri="{C3380CC4-5D6E-409C-BE32-E72D297353CC}">
              <c16:uniqueId val="{00000003-C5E8-4A1F-B2E4-3444FD25123F}"/>
            </c:ext>
          </c:extLst>
        </c:ser>
        <c:ser>
          <c:idx val="5"/>
          <c:order val="4"/>
          <c:spPr>
            <a:solidFill>
              <a:srgbClr val="FF8080"/>
            </a:solidFill>
            <a:ln w="15001">
              <a:solidFill>
                <a:srgbClr val="000000"/>
              </a:solidFill>
              <a:prstDash val="solid"/>
            </a:ln>
          </c:spPr>
          <c:invertIfNegative val="0"/>
          <c:val>
            <c:numRef>
              <c:f>'מרכז הערכה אלמים'!$O$9</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4-C5E8-4A1F-B2E4-3444FD25123F}"/>
            </c:ext>
          </c:extLst>
        </c:ser>
        <c:dLbls>
          <c:showLegendKey val="0"/>
          <c:showVal val="0"/>
          <c:showCatName val="0"/>
          <c:showSerName val="0"/>
          <c:showPercent val="0"/>
          <c:showBubbleSize val="0"/>
        </c:dLbls>
        <c:gapWidth val="150"/>
        <c:shape val="box"/>
        <c:axId val="89049600"/>
        <c:axId val="134255104"/>
        <c:axId val="0"/>
      </c:bar3DChart>
      <c:catAx>
        <c:axId val="89049600"/>
        <c:scaling>
          <c:orientation val="maxMin"/>
        </c:scaling>
        <c:delete val="1"/>
        <c:axPos val="b"/>
        <c:majorTickMark val="out"/>
        <c:minorTickMark val="none"/>
        <c:tickLblPos val="nextTo"/>
        <c:crossAx val="134255104"/>
        <c:crosses val="autoZero"/>
        <c:auto val="1"/>
        <c:lblAlgn val="ctr"/>
        <c:lblOffset val="100"/>
        <c:noMultiLvlLbl val="0"/>
      </c:catAx>
      <c:valAx>
        <c:axId val="134255104"/>
        <c:scaling>
          <c:orientation val="minMax"/>
        </c:scaling>
        <c:delete val="0"/>
        <c:axPos val="r"/>
        <c:numFmt formatCode="General" sourceLinked="1"/>
        <c:majorTickMark val="out"/>
        <c:minorTickMark val="none"/>
        <c:tickLblPos val="nextTo"/>
        <c:spPr>
          <a:ln w="3750">
            <a:solidFill>
              <a:srgbClr val="000000"/>
            </a:solidFill>
            <a:prstDash val="solid"/>
          </a:ln>
        </c:spPr>
        <c:txPr>
          <a:bodyPr rot="0" vert="horz"/>
          <a:lstStyle/>
          <a:p>
            <a:pPr>
              <a:defRPr sz="413" b="0" i="0" u="none" strike="noStrike" baseline="0">
                <a:solidFill>
                  <a:srgbClr val="000000"/>
                </a:solidFill>
                <a:latin typeface="Arial"/>
                <a:ea typeface="Arial"/>
                <a:cs typeface="Arial"/>
              </a:defRPr>
            </a:pPr>
            <a:endParaRPr lang="en-US"/>
          </a:p>
        </c:txPr>
        <c:crossAx val="89049600"/>
        <c:crosses val="min"/>
        <c:crossBetween val="between"/>
        <c:minorUnit val="0.2"/>
      </c:valAx>
      <c:spPr>
        <a:noFill/>
        <a:ln w="30003">
          <a:noFill/>
        </a:ln>
      </c:spPr>
    </c:plotArea>
    <c:plotVisOnly val="1"/>
    <c:dispBlanksAs val="gap"/>
    <c:showDLblsOverMax val="0"/>
  </c:chart>
  <c:spPr>
    <a:noFill/>
    <a:ln>
      <a:noFill/>
    </a:ln>
  </c:spPr>
  <c:txPr>
    <a:bodyPr/>
    <a:lstStyle/>
    <a:p>
      <a:pPr>
        <a:defRPr sz="413" b="0" i="0" u="none" strike="noStrike" baseline="0">
          <a:solidFill>
            <a:srgbClr val="000000"/>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B154F9-A50B-4222-87E8-9A6B00118B57}" type="doc">
      <dgm:prSet loTypeId="urn:microsoft.com/office/officeart/2005/8/layout/cycle8" loCatId="cycle" qsTypeId="urn:microsoft.com/office/officeart/2005/8/quickstyle/simple1" qsCatId="simple" csTypeId="urn:microsoft.com/office/officeart/2005/8/colors/accent1_2" csCatId="accent1" phldr="1"/>
      <dgm:spPr/>
    </dgm:pt>
    <dgm:pt modelId="{3A78A1EB-F3D9-435A-B655-BB47D31D2F9B}">
      <dgm:prSet phldrT="[טקסט]" phldr="1"/>
      <dgm:spPr>
        <a:noFill/>
      </dgm:spPr>
      <dgm:t>
        <a:bodyPr/>
        <a:lstStyle/>
        <a:p>
          <a:pPr rtl="1"/>
          <a:endParaRPr lang="he-IL" dirty="0"/>
        </a:p>
      </dgm:t>
    </dgm:pt>
    <dgm:pt modelId="{DD4F3E62-73FC-4DFF-B499-73BC495697AC}" type="parTrans" cxnId="{54C093A0-11C6-4E63-AAEE-02FADE71AA31}">
      <dgm:prSet/>
      <dgm:spPr/>
      <dgm:t>
        <a:bodyPr/>
        <a:lstStyle/>
        <a:p>
          <a:pPr rtl="1"/>
          <a:endParaRPr lang="he-IL"/>
        </a:p>
      </dgm:t>
    </dgm:pt>
    <dgm:pt modelId="{A009D656-D7C3-4484-88A1-EE735C1A1910}" type="sibTrans" cxnId="{54C093A0-11C6-4E63-AAEE-02FADE71AA31}">
      <dgm:prSet/>
      <dgm:spPr/>
      <dgm:t>
        <a:bodyPr/>
        <a:lstStyle/>
        <a:p>
          <a:pPr rtl="1"/>
          <a:endParaRPr lang="he-IL"/>
        </a:p>
      </dgm:t>
    </dgm:pt>
    <dgm:pt modelId="{D08AD18E-BF86-46D5-B271-E64B44064228}">
      <dgm:prSet phldrT="[טקסט]" phldr="1"/>
      <dgm:spPr>
        <a:noFill/>
      </dgm:spPr>
      <dgm:t>
        <a:bodyPr/>
        <a:lstStyle/>
        <a:p>
          <a:pPr rtl="1"/>
          <a:endParaRPr lang="he-IL"/>
        </a:p>
      </dgm:t>
    </dgm:pt>
    <dgm:pt modelId="{AEA4D510-61CD-4C4A-A5C1-58D233F887BE}" type="parTrans" cxnId="{49277FFA-F4D9-485D-915D-71600F714D87}">
      <dgm:prSet/>
      <dgm:spPr/>
      <dgm:t>
        <a:bodyPr/>
        <a:lstStyle/>
        <a:p>
          <a:pPr rtl="1"/>
          <a:endParaRPr lang="he-IL"/>
        </a:p>
      </dgm:t>
    </dgm:pt>
    <dgm:pt modelId="{B843134B-FF3D-4866-ACEF-1A59A5AB1ECB}" type="sibTrans" cxnId="{49277FFA-F4D9-485D-915D-71600F714D87}">
      <dgm:prSet/>
      <dgm:spPr/>
      <dgm:t>
        <a:bodyPr/>
        <a:lstStyle/>
        <a:p>
          <a:pPr rtl="1"/>
          <a:endParaRPr lang="he-IL"/>
        </a:p>
      </dgm:t>
    </dgm:pt>
    <dgm:pt modelId="{EDF7697D-BAA0-4BC8-9089-3CF6DB5CE6D3}">
      <dgm:prSet phldrT="[טקסט]" phldr="1"/>
      <dgm:spPr>
        <a:noFill/>
      </dgm:spPr>
      <dgm:t>
        <a:bodyPr/>
        <a:lstStyle/>
        <a:p>
          <a:pPr rtl="1"/>
          <a:endParaRPr lang="he-IL" dirty="0"/>
        </a:p>
      </dgm:t>
    </dgm:pt>
    <dgm:pt modelId="{D995361A-5738-4490-A40B-A01DE97EDCAA}" type="parTrans" cxnId="{63B30808-67D5-43F4-971A-27A9136AC5F7}">
      <dgm:prSet/>
      <dgm:spPr/>
      <dgm:t>
        <a:bodyPr/>
        <a:lstStyle/>
        <a:p>
          <a:pPr rtl="1"/>
          <a:endParaRPr lang="he-IL"/>
        </a:p>
      </dgm:t>
    </dgm:pt>
    <dgm:pt modelId="{C2D5D4E3-D0ED-40F6-AF3C-A599B913318E}" type="sibTrans" cxnId="{63B30808-67D5-43F4-971A-27A9136AC5F7}">
      <dgm:prSet/>
      <dgm:spPr/>
      <dgm:t>
        <a:bodyPr/>
        <a:lstStyle/>
        <a:p>
          <a:pPr rtl="1"/>
          <a:endParaRPr lang="he-IL"/>
        </a:p>
      </dgm:t>
    </dgm:pt>
    <dgm:pt modelId="{C59FC651-1E23-43AB-B30F-D5D0D5F8A3AF}">
      <dgm:prSet/>
      <dgm:spPr>
        <a:noFill/>
      </dgm:spPr>
      <dgm:t>
        <a:bodyPr/>
        <a:lstStyle/>
        <a:p>
          <a:pPr rtl="1"/>
          <a:endParaRPr lang="he-IL"/>
        </a:p>
      </dgm:t>
    </dgm:pt>
    <dgm:pt modelId="{51608BB5-7BA3-48C7-94EE-CBF52E077153}" type="parTrans" cxnId="{11DDFDBB-3AC4-4A78-A967-655A513D066B}">
      <dgm:prSet/>
      <dgm:spPr/>
      <dgm:t>
        <a:bodyPr/>
        <a:lstStyle/>
        <a:p>
          <a:pPr rtl="1"/>
          <a:endParaRPr lang="he-IL"/>
        </a:p>
      </dgm:t>
    </dgm:pt>
    <dgm:pt modelId="{D304E37B-C7FD-4342-B425-DD8FB878D5CE}" type="sibTrans" cxnId="{11DDFDBB-3AC4-4A78-A967-655A513D066B}">
      <dgm:prSet/>
      <dgm:spPr/>
      <dgm:t>
        <a:bodyPr/>
        <a:lstStyle/>
        <a:p>
          <a:pPr rtl="1"/>
          <a:endParaRPr lang="he-IL"/>
        </a:p>
      </dgm:t>
    </dgm:pt>
    <dgm:pt modelId="{FA645848-57BA-4220-91CC-FE1AECFBD0F8}" type="pres">
      <dgm:prSet presAssocID="{6EB154F9-A50B-4222-87E8-9A6B00118B57}" presName="compositeShape" presStyleCnt="0">
        <dgm:presLayoutVars>
          <dgm:chMax val="7"/>
          <dgm:dir/>
          <dgm:resizeHandles val="exact"/>
        </dgm:presLayoutVars>
      </dgm:prSet>
      <dgm:spPr/>
    </dgm:pt>
    <dgm:pt modelId="{50AF426E-024A-4119-834F-79F27CE07EE8}" type="pres">
      <dgm:prSet presAssocID="{6EB154F9-A50B-4222-87E8-9A6B00118B57}" presName="wedge1" presStyleLbl="node1" presStyleIdx="0" presStyleCnt="4"/>
      <dgm:spPr/>
      <dgm:t>
        <a:bodyPr/>
        <a:lstStyle/>
        <a:p>
          <a:endParaRPr lang="en-US"/>
        </a:p>
      </dgm:t>
    </dgm:pt>
    <dgm:pt modelId="{B0F75D06-4989-4C2E-9747-201718992D91}" type="pres">
      <dgm:prSet presAssocID="{6EB154F9-A50B-4222-87E8-9A6B00118B57}" presName="dummy1a" presStyleCnt="0"/>
      <dgm:spPr/>
    </dgm:pt>
    <dgm:pt modelId="{F7285A20-A7EB-4317-803F-B514C9347097}" type="pres">
      <dgm:prSet presAssocID="{6EB154F9-A50B-4222-87E8-9A6B00118B57}" presName="dummy1b" presStyleCnt="0"/>
      <dgm:spPr/>
    </dgm:pt>
    <dgm:pt modelId="{DC80460F-F5A0-42B7-A97B-8AD861B5AB41}" type="pres">
      <dgm:prSet presAssocID="{6EB154F9-A50B-4222-87E8-9A6B00118B57}" presName="wedge1Tx" presStyleLbl="node1" presStyleIdx="0" presStyleCnt="4">
        <dgm:presLayoutVars>
          <dgm:chMax val="0"/>
          <dgm:chPref val="0"/>
          <dgm:bulletEnabled val="1"/>
        </dgm:presLayoutVars>
      </dgm:prSet>
      <dgm:spPr/>
      <dgm:t>
        <a:bodyPr/>
        <a:lstStyle/>
        <a:p>
          <a:endParaRPr lang="en-US"/>
        </a:p>
      </dgm:t>
    </dgm:pt>
    <dgm:pt modelId="{3947B636-7D67-441C-9B82-88203DE1F036}" type="pres">
      <dgm:prSet presAssocID="{6EB154F9-A50B-4222-87E8-9A6B00118B57}" presName="wedge2" presStyleLbl="node1" presStyleIdx="1" presStyleCnt="4"/>
      <dgm:spPr/>
      <dgm:t>
        <a:bodyPr/>
        <a:lstStyle/>
        <a:p>
          <a:endParaRPr lang="en-US"/>
        </a:p>
      </dgm:t>
    </dgm:pt>
    <dgm:pt modelId="{C60460A8-9F8C-4103-9475-96266A65B4CF}" type="pres">
      <dgm:prSet presAssocID="{6EB154F9-A50B-4222-87E8-9A6B00118B57}" presName="dummy2a" presStyleCnt="0"/>
      <dgm:spPr/>
    </dgm:pt>
    <dgm:pt modelId="{4474CF28-5D51-4F9E-9546-9534E3EDD311}" type="pres">
      <dgm:prSet presAssocID="{6EB154F9-A50B-4222-87E8-9A6B00118B57}" presName="dummy2b" presStyleCnt="0"/>
      <dgm:spPr/>
    </dgm:pt>
    <dgm:pt modelId="{1A12A6D7-F0F0-4EDF-8DCF-93A0FDFC95E2}" type="pres">
      <dgm:prSet presAssocID="{6EB154F9-A50B-4222-87E8-9A6B00118B57}" presName="wedge2Tx" presStyleLbl="node1" presStyleIdx="1" presStyleCnt="4">
        <dgm:presLayoutVars>
          <dgm:chMax val="0"/>
          <dgm:chPref val="0"/>
          <dgm:bulletEnabled val="1"/>
        </dgm:presLayoutVars>
      </dgm:prSet>
      <dgm:spPr/>
      <dgm:t>
        <a:bodyPr/>
        <a:lstStyle/>
        <a:p>
          <a:endParaRPr lang="en-US"/>
        </a:p>
      </dgm:t>
    </dgm:pt>
    <dgm:pt modelId="{62D959AD-8293-4004-BB3C-9FC2A82F396D}" type="pres">
      <dgm:prSet presAssocID="{6EB154F9-A50B-4222-87E8-9A6B00118B57}" presName="wedge3" presStyleLbl="node1" presStyleIdx="2" presStyleCnt="4"/>
      <dgm:spPr/>
      <dgm:t>
        <a:bodyPr/>
        <a:lstStyle/>
        <a:p>
          <a:endParaRPr lang="en-US"/>
        </a:p>
      </dgm:t>
    </dgm:pt>
    <dgm:pt modelId="{29BC3C14-4D40-4866-B527-A4EEFCFB5360}" type="pres">
      <dgm:prSet presAssocID="{6EB154F9-A50B-4222-87E8-9A6B00118B57}" presName="dummy3a" presStyleCnt="0"/>
      <dgm:spPr/>
    </dgm:pt>
    <dgm:pt modelId="{CD75D89E-9735-42BC-8841-42FCB9298AC4}" type="pres">
      <dgm:prSet presAssocID="{6EB154F9-A50B-4222-87E8-9A6B00118B57}" presName="dummy3b" presStyleCnt="0"/>
      <dgm:spPr/>
    </dgm:pt>
    <dgm:pt modelId="{626FB12A-4555-4140-A48C-66C10DBE4BF3}" type="pres">
      <dgm:prSet presAssocID="{6EB154F9-A50B-4222-87E8-9A6B00118B57}" presName="wedge3Tx" presStyleLbl="node1" presStyleIdx="2" presStyleCnt="4">
        <dgm:presLayoutVars>
          <dgm:chMax val="0"/>
          <dgm:chPref val="0"/>
          <dgm:bulletEnabled val="1"/>
        </dgm:presLayoutVars>
      </dgm:prSet>
      <dgm:spPr/>
      <dgm:t>
        <a:bodyPr/>
        <a:lstStyle/>
        <a:p>
          <a:endParaRPr lang="en-US"/>
        </a:p>
      </dgm:t>
    </dgm:pt>
    <dgm:pt modelId="{CBB1D0A4-BECD-408D-B999-D6AB0CB32B74}" type="pres">
      <dgm:prSet presAssocID="{6EB154F9-A50B-4222-87E8-9A6B00118B57}" presName="wedge4" presStyleLbl="node1" presStyleIdx="3" presStyleCnt="4"/>
      <dgm:spPr/>
      <dgm:t>
        <a:bodyPr/>
        <a:lstStyle/>
        <a:p>
          <a:endParaRPr lang="en-US"/>
        </a:p>
      </dgm:t>
    </dgm:pt>
    <dgm:pt modelId="{D69FDD5C-40EF-46A8-B041-D5302B5AE97D}" type="pres">
      <dgm:prSet presAssocID="{6EB154F9-A50B-4222-87E8-9A6B00118B57}" presName="dummy4a" presStyleCnt="0"/>
      <dgm:spPr/>
    </dgm:pt>
    <dgm:pt modelId="{C2CF8204-3265-4568-9096-6198B6EA095E}" type="pres">
      <dgm:prSet presAssocID="{6EB154F9-A50B-4222-87E8-9A6B00118B57}" presName="dummy4b" presStyleCnt="0"/>
      <dgm:spPr/>
    </dgm:pt>
    <dgm:pt modelId="{C2D1B578-DB16-4990-827C-7C52193E33B2}" type="pres">
      <dgm:prSet presAssocID="{6EB154F9-A50B-4222-87E8-9A6B00118B57}" presName="wedge4Tx" presStyleLbl="node1" presStyleIdx="3" presStyleCnt="4">
        <dgm:presLayoutVars>
          <dgm:chMax val="0"/>
          <dgm:chPref val="0"/>
          <dgm:bulletEnabled val="1"/>
        </dgm:presLayoutVars>
      </dgm:prSet>
      <dgm:spPr/>
      <dgm:t>
        <a:bodyPr/>
        <a:lstStyle/>
        <a:p>
          <a:endParaRPr lang="en-US"/>
        </a:p>
      </dgm:t>
    </dgm:pt>
    <dgm:pt modelId="{20050FFE-1D45-448B-9F5D-D0458E20C7A9}" type="pres">
      <dgm:prSet presAssocID="{A009D656-D7C3-4484-88A1-EE735C1A1910}" presName="arrowWedge1" presStyleLbl="fgSibTrans2D1" presStyleIdx="0" presStyleCnt="4"/>
      <dgm:spPr>
        <a:solidFill>
          <a:schemeClr val="bg1">
            <a:lumMod val="50000"/>
          </a:schemeClr>
        </a:solidFill>
      </dgm:spPr>
    </dgm:pt>
    <dgm:pt modelId="{60713EFF-5916-4B8F-8382-936B1D79970D}" type="pres">
      <dgm:prSet presAssocID="{D304E37B-C7FD-4342-B425-DD8FB878D5CE}" presName="arrowWedge2" presStyleLbl="fgSibTrans2D1" presStyleIdx="1" presStyleCnt="4"/>
      <dgm:spPr>
        <a:solidFill>
          <a:schemeClr val="tx2"/>
        </a:solidFill>
      </dgm:spPr>
    </dgm:pt>
    <dgm:pt modelId="{49558A7B-62C3-4E8F-8114-C587EDE24F93}" type="pres">
      <dgm:prSet presAssocID="{B843134B-FF3D-4866-ACEF-1A59A5AB1ECB}" presName="arrowWedge3" presStyleLbl="fgSibTrans2D1" presStyleIdx="2" presStyleCnt="4"/>
      <dgm:spPr>
        <a:solidFill>
          <a:schemeClr val="tx2"/>
        </a:solidFill>
      </dgm:spPr>
    </dgm:pt>
    <dgm:pt modelId="{98901D94-4EAF-4C77-9C3A-912C473DEBF2}" type="pres">
      <dgm:prSet presAssocID="{C2D5D4E3-D0ED-40F6-AF3C-A599B913318E}" presName="arrowWedge4" presStyleLbl="fgSibTrans2D1" presStyleIdx="3" presStyleCnt="4"/>
      <dgm:spPr>
        <a:solidFill>
          <a:schemeClr val="tx2"/>
        </a:solidFill>
      </dgm:spPr>
    </dgm:pt>
  </dgm:ptLst>
  <dgm:cxnLst>
    <dgm:cxn modelId="{54C093A0-11C6-4E63-AAEE-02FADE71AA31}" srcId="{6EB154F9-A50B-4222-87E8-9A6B00118B57}" destId="{3A78A1EB-F3D9-435A-B655-BB47D31D2F9B}" srcOrd="0" destOrd="0" parTransId="{DD4F3E62-73FC-4DFF-B499-73BC495697AC}" sibTransId="{A009D656-D7C3-4484-88A1-EE735C1A1910}"/>
    <dgm:cxn modelId="{35CB7138-866B-4400-B889-4CF115254142}" type="presOf" srcId="{C59FC651-1E23-43AB-B30F-D5D0D5F8A3AF}" destId="{3947B636-7D67-441C-9B82-88203DE1F036}" srcOrd="0" destOrd="0" presId="urn:microsoft.com/office/officeart/2005/8/layout/cycle8"/>
    <dgm:cxn modelId="{8AD7168A-A88F-4297-BB59-2F30FB429BC2}" type="presOf" srcId="{6EB154F9-A50B-4222-87E8-9A6B00118B57}" destId="{FA645848-57BA-4220-91CC-FE1AECFBD0F8}" srcOrd="0" destOrd="0" presId="urn:microsoft.com/office/officeart/2005/8/layout/cycle8"/>
    <dgm:cxn modelId="{CD67DDA9-11FC-4BE8-9D99-D01337C864AF}" type="presOf" srcId="{C59FC651-1E23-43AB-B30F-D5D0D5F8A3AF}" destId="{1A12A6D7-F0F0-4EDF-8DCF-93A0FDFC95E2}" srcOrd="1" destOrd="0" presId="urn:microsoft.com/office/officeart/2005/8/layout/cycle8"/>
    <dgm:cxn modelId="{B9B06DF2-921B-4EA5-80E9-C93E83A679F0}" type="presOf" srcId="{D08AD18E-BF86-46D5-B271-E64B44064228}" destId="{62D959AD-8293-4004-BB3C-9FC2A82F396D}" srcOrd="0" destOrd="0" presId="urn:microsoft.com/office/officeart/2005/8/layout/cycle8"/>
    <dgm:cxn modelId="{11DDFDBB-3AC4-4A78-A967-655A513D066B}" srcId="{6EB154F9-A50B-4222-87E8-9A6B00118B57}" destId="{C59FC651-1E23-43AB-B30F-D5D0D5F8A3AF}" srcOrd="1" destOrd="0" parTransId="{51608BB5-7BA3-48C7-94EE-CBF52E077153}" sibTransId="{D304E37B-C7FD-4342-B425-DD8FB878D5CE}"/>
    <dgm:cxn modelId="{C957F0D3-FD39-4512-879D-E6ED4401D441}" type="presOf" srcId="{3A78A1EB-F3D9-435A-B655-BB47D31D2F9B}" destId="{DC80460F-F5A0-42B7-A97B-8AD861B5AB41}" srcOrd="1" destOrd="0" presId="urn:microsoft.com/office/officeart/2005/8/layout/cycle8"/>
    <dgm:cxn modelId="{63B30808-67D5-43F4-971A-27A9136AC5F7}" srcId="{6EB154F9-A50B-4222-87E8-9A6B00118B57}" destId="{EDF7697D-BAA0-4BC8-9089-3CF6DB5CE6D3}" srcOrd="3" destOrd="0" parTransId="{D995361A-5738-4490-A40B-A01DE97EDCAA}" sibTransId="{C2D5D4E3-D0ED-40F6-AF3C-A599B913318E}"/>
    <dgm:cxn modelId="{49277FFA-F4D9-485D-915D-71600F714D87}" srcId="{6EB154F9-A50B-4222-87E8-9A6B00118B57}" destId="{D08AD18E-BF86-46D5-B271-E64B44064228}" srcOrd="2" destOrd="0" parTransId="{AEA4D510-61CD-4C4A-A5C1-58D233F887BE}" sibTransId="{B843134B-FF3D-4866-ACEF-1A59A5AB1ECB}"/>
    <dgm:cxn modelId="{D294611B-F5E4-42D9-8C6C-90406F7150B5}" type="presOf" srcId="{3A78A1EB-F3D9-435A-B655-BB47D31D2F9B}" destId="{50AF426E-024A-4119-834F-79F27CE07EE8}" srcOrd="0" destOrd="0" presId="urn:microsoft.com/office/officeart/2005/8/layout/cycle8"/>
    <dgm:cxn modelId="{4D8FCFEE-3FBF-4435-B6DC-4C9EF9E88F3F}" type="presOf" srcId="{EDF7697D-BAA0-4BC8-9089-3CF6DB5CE6D3}" destId="{C2D1B578-DB16-4990-827C-7C52193E33B2}" srcOrd="1" destOrd="0" presId="urn:microsoft.com/office/officeart/2005/8/layout/cycle8"/>
    <dgm:cxn modelId="{C5B37BCA-6EE4-4F66-86DE-4957BE50A2AC}" type="presOf" srcId="{D08AD18E-BF86-46D5-B271-E64B44064228}" destId="{626FB12A-4555-4140-A48C-66C10DBE4BF3}" srcOrd="1" destOrd="0" presId="urn:microsoft.com/office/officeart/2005/8/layout/cycle8"/>
    <dgm:cxn modelId="{45BABDC7-B976-43AA-84BA-4F063B1E93D9}" type="presOf" srcId="{EDF7697D-BAA0-4BC8-9089-3CF6DB5CE6D3}" destId="{CBB1D0A4-BECD-408D-B999-D6AB0CB32B74}" srcOrd="0" destOrd="0" presId="urn:microsoft.com/office/officeart/2005/8/layout/cycle8"/>
    <dgm:cxn modelId="{60DD5F2B-A49B-4560-A50A-DBE936BD6587}" type="presParOf" srcId="{FA645848-57BA-4220-91CC-FE1AECFBD0F8}" destId="{50AF426E-024A-4119-834F-79F27CE07EE8}" srcOrd="0" destOrd="0" presId="urn:microsoft.com/office/officeart/2005/8/layout/cycle8"/>
    <dgm:cxn modelId="{746630EF-F3E1-4733-8EB4-769A2878B8A5}" type="presParOf" srcId="{FA645848-57BA-4220-91CC-FE1AECFBD0F8}" destId="{B0F75D06-4989-4C2E-9747-201718992D91}" srcOrd="1" destOrd="0" presId="urn:microsoft.com/office/officeart/2005/8/layout/cycle8"/>
    <dgm:cxn modelId="{A69D41CD-8B76-4856-B37F-93DB15350FD3}" type="presParOf" srcId="{FA645848-57BA-4220-91CC-FE1AECFBD0F8}" destId="{F7285A20-A7EB-4317-803F-B514C9347097}" srcOrd="2" destOrd="0" presId="urn:microsoft.com/office/officeart/2005/8/layout/cycle8"/>
    <dgm:cxn modelId="{FA734516-AD68-413B-B615-A622004B2870}" type="presParOf" srcId="{FA645848-57BA-4220-91CC-FE1AECFBD0F8}" destId="{DC80460F-F5A0-42B7-A97B-8AD861B5AB41}" srcOrd="3" destOrd="0" presId="urn:microsoft.com/office/officeart/2005/8/layout/cycle8"/>
    <dgm:cxn modelId="{FA92323A-D113-45FA-8D11-4EBF4E3D89FC}" type="presParOf" srcId="{FA645848-57BA-4220-91CC-FE1AECFBD0F8}" destId="{3947B636-7D67-441C-9B82-88203DE1F036}" srcOrd="4" destOrd="0" presId="urn:microsoft.com/office/officeart/2005/8/layout/cycle8"/>
    <dgm:cxn modelId="{79A3020C-91E0-46D2-9C09-0E39E5041567}" type="presParOf" srcId="{FA645848-57BA-4220-91CC-FE1AECFBD0F8}" destId="{C60460A8-9F8C-4103-9475-96266A65B4CF}" srcOrd="5" destOrd="0" presId="urn:microsoft.com/office/officeart/2005/8/layout/cycle8"/>
    <dgm:cxn modelId="{23FE6458-7EB4-4F65-8EF3-3EDF811CF22B}" type="presParOf" srcId="{FA645848-57BA-4220-91CC-FE1AECFBD0F8}" destId="{4474CF28-5D51-4F9E-9546-9534E3EDD311}" srcOrd="6" destOrd="0" presId="urn:microsoft.com/office/officeart/2005/8/layout/cycle8"/>
    <dgm:cxn modelId="{25AEAF5A-B9CE-4E72-A4C9-3042EDD34B06}" type="presParOf" srcId="{FA645848-57BA-4220-91CC-FE1AECFBD0F8}" destId="{1A12A6D7-F0F0-4EDF-8DCF-93A0FDFC95E2}" srcOrd="7" destOrd="0" presId="urn:microsoft.com/office/officeart/2005/8/layout/cycle8"/>
    <dgm:cxn modelId="{2CAFBEC4-01EB-4B6A-BB7F-BC32D01752A3}" type="presParOf" srcId="{FA645848-57BA-4220-91CC-FE1AECFBD0F8}" destId="{62D959AD-8293-4004-BB3C-9FC2A82F396D}" srcOrd="8" destOrd="0" presId="urn:microsoft.com/office/officeart/2005/8/layout/cycle8"/>
    <dgm:cxn modelId="{22B90BCA-32BE-4368-8667-71839D9D3E0D}" type="presParOf" srcId="{FA645848-57BA-4220-91CC-FE1AECFBD0F8}" destId="{29BC3C14-4D40-4866-B527-A4EEFCFB5360}" srcOrd="9" destOrd="0" presId="urn:microsoft.com/office/officeart/2005/8/layout/cycle8"/>
    <dgm:cxn modelId="{905A3988-28D3-4379-8667-96F2577475E8}" type="presParOf" srcId="{FA645848-57BA-4220-91CC-FE1AECFBD0F8}" destId="{CD75D89E-9735-42BC-8841-42FCB9298AC4}" srcOrd="10" destOrd="0" presId="urn:microsoft.com/office/officeart/2005/8/layout/cycle8"/>
    <dgm:cxn modelId="{F448B1F2-2BC0-4823-8C15-BEB5B1E3AFC4}" type="presParOf" srcId="{FA645848-57BA-4220-91CC-FE1AECFBD0F8}" destId="{626FB12A-4555-4140-A48C-66C10DBE4BF3}" srcOrd="11" destOrd="0" presId="urn:microsoft.com/office/officeart/2005/8/layout/cycle8"/>
    <dgm:cxn modelId="{A5BB4F50-60F8-436F-A684-CB6809C9670F}" type="presParOf" srcId="{FA645848-57BA-4220-91CC-FE1AECFBD0F8}" destId="{CBB1D0A4-BECD-408D-B999-D6AB0CB32B74}" srcOrd="12" destOrd="0" presId="urn:microsoft.com/office/officeart/2005/8/layout/cycle8"/>
    <dgm:cxn modelId="{AA411BDC-18F9-45AD-8531-38D33F83F433}" type="presParOf" srcId="{FA645848-57BA-4220-91CC-FE1AECFBD0F8}" destId="{D69FDD5C-40EF-46A8-B041-D5302B5AE97D}" srcOrd="13" destOrd="0" presId="urn:microsoft.com/office/officeart/2005/8/layout/cycle8"/>
    <dgm:cxn modelId="{8EC059E6-AAE1-4873-8D5C-F6ED29CDF5FD}" type="presParOf" srcId="{FA645848-57BA-4220-91CC-FE1AECFBD0F8}" destId="{C2CF8204-3265-4568-9096-6198B6EA095E}" srcOrd="14" destOrd="0" presId="urn:microsoft.com/office/officeart/2005/8/layout/cycle8"/>
    <dgm:cxn modelId="{6E0F2186-2AAD-45B5-B8AB-513EC47F4C4D}" type="presParOf" srcId="{FA645848-57BA-4220-91CC-FE1AECFBD0F8}" destId="{C2D1B578-DB16-4990-827C-7C52193E33B2}" srcOrd="15" destOrd="0" presId="urn:microsoft.com/office/officeart/2005/8/layout/cycle8"/>
    <dgm:cxn modelId="{150C5BE4-E447-4601-A35F-77F9984EE5FD}" type="presParOf" srcId="{FA645848-57BA-4220-91CC-FE1AECFBD0F8}" destId="{20050FFE-1D45-448B-9F5D-D0458E20C7A9}" srcOrd="16" destOrd="0" presId="urn:microsoft.com/office/officeart/2005/8/layout/cycle8"/>
    <dgm:cxn modelId="{238B02B4-3B01-4C6B-A404-5359ABD4D988}" type="presParOf" srcId="{FA645848-57BA-4220-91CC-FE1AECFBD0F8}" destId="{60713EFF-5916-4B8F-8382-936B1D79970D}" srcOrd="17" destOrd="0" presId="urn:microsoft.com/office/officeart/2005/8/layout/cycle8"/>
    <dgm:cxn modelId="{EB5E02B5-DF5A-404D-B95A-CA3383AA9E70}" type="presParOf" srcId="{FA645848-57BA-4220-91CC-FE1AECFBD0F8}" destId="{49558A7B-62C3-4E8F-8114-C587EDE24F93}" srcOrd="18" destOrd="0" presId="urn:microsoft.com/office/officeart/2005/8/layout/cycle8"/>
    <dgm:cxn modelId="{60AD60B7-DCC8-40E1-8B1E-4C3DFBEFB75A}" type="presParOf" srcId="{FA645848-57BA-4220-91CC-FE1AECFBD0F8}" destId="{98901D94-4EAF-4C77-9C3A-912C473DEBF2}" srcOrd="19" destOrd="0" presId="urn:microsoft.com/office/officeart/2005/8/layout/cycle8"/>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AF426E-024A-4119-834F-79F27CE07EE8}">
      <dsp:nvSpPr>
        <dsp:cNvPr id="0" name=""/>
        <dsp:cNvSpPr/>
      </dsp:nvSpPr>
      <dsp:spPr>
        <a:xfrm>
          <a:off x="1465036" y="266848"/>
          <a:ext cx="3630849" cy="3630849"/>
        </a:xfrm>
        <a:prstGeom prst="pie">
          <a:avLst>
            <a:gd name="adj1" fmla="val 16200000"/>
            <a:gd name="adj2" fmla="val 0"/>
          </a:avLst>
        </a:prstGeom>
        <a:no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rtl="1">
            <a:lnSpc>
              <a:spcPct val="90000"/>
            </a:lnSpc>
            <a:spcBef>
              <a:spcPct val="0"/>
            </a:spcBef>
            <a:spcAft>
              <a:spcPct val="35000"/>
            </a:spcAft>
          </a:pPr>
          <a:endParaRPr lang="he-IL" sz="3400" kern="1200" dirty="0"/>
        </a:p>
      </dsp:txBody>
      <dsp:txXfrm>
        <a:off x="3392412" y="1019385"/>
        <a:ext cx="1339956" cy="994161"/>
      </dsp:txXfrm>
    </dsp:sp>
    <dsp:sp modelId="{3947B636-7D67-441C-9B82-88203DE1F036}">
      <dsp:nvSpPr>
        <dsp:cNvPr id="0" name=""/>
        <dsp:cNvSpPr/>
      </dsp:nvSpPr>
      <dsp:spPr>
        <a:xfrm>
          <a:off x="1465036" y="388741"/>
          <a:ext cx="3630849" cy="3630849"/>
        </a:xfrm>
        <a:prstGeom prst="pie">
          <a:avLst>
            <a:gd name="adj1" fmla="val 0"/>
            <a:gd name="adj2" fmla="val 5400000"/>
          </a:avLst>
        </a:prstGeom>
        <a:no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2800350" rtl="1">
            <a:lnSpc>
              <a:spcPct val="90000"/>
            </a:lnSpc>
            <a:spcBef>
              <a:spcPct val="0"/>
            </a:spcBef>
            <a:spcAft>
              <a:spcPct val="35000"/>
            </a:spcAft>
          </a:pPr>
          <a:endParaRPr lang="he-IL" sz="6300" kern="1200"/>
        </a:p>
      </dsp:txBody>
      <dsp:txXfrm>
        <a:off x="3392412" y="2272893"/>
        <a:ext cx="1339956" cy="994161"/>
      </dsp:txXfrm>
    </dsp:sp>
    <dsp:sp modelId="{62D959AD-8293-4004-BB3C-9FC2A82F396D}">
      <dsp:nvSpPr>
        <dsp:cNvPr id="0" name=""/>
        <dsp:cNvSpPr/>
      </dsp:nvSpPr>
      <dsp:spPr>
        <a:xfrm>
          <a:off x="1343143" y="388741"/>
          <a:ext cx="3630849" cy="3630849"/>
        </a:xfrm>
        <a:prstGeom prst="pie">
          <a:avLst>
            <a:gd name="adj1" fmla="val 5400000"/>
            <a:gd name="adj2" fmla="val 10800000"/>
          </a:avLst>
        </a:prstGeom>
        <a:no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rtl="1">
            <a:lnSpc>
              <a:spcPct val="90000"/>
            </a:lnSpc>
            <a:spcBef>
              <a:spcPct val="0"/>
            </a:spcBef>
            <a:spcAft>
              <a:spcPct val="35000"/>
            </a:spcAft>
          </a:pPr>
          <a:endParaRPr lang="he-IL" sz="3400" kern="1200"/>
        </a:p>
      </dsp:txBody>
      <dsp:txXfrm>
        <a:off x="1706660" y="2272893"/>
        <a:ext cx="1339956" cy="994161"/>
      </dsp:txXfrm>
    </dsp:sp>
    <dsp:sp modelId="{CBB1D0A4-BECD-408D-B999-D6AB0CB32B74}">
      <dsp:nvSpPr>
        <dsp:cNvPr id="0" name=""/>
        <dsp:cNvSpPr/>
      </dsp:nvSpPr>
      <dsp:spPr>
        <a:xfrm>
          <a:off x="1343143" y="266848"/>
          <a:ext cx="3630849" cy="3630849"/>
        </a:xfrm>
        <a:prstGeom prst="pie">
          <a:avLst>
            <a:gd name="adj1" fmla="val 10800000"/>
            <a:gd name="adj2" fmla="val 16200000"/>
          </a:avLst>
        </a:prstGeom>
        <a:no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1511300" rtl="1">
            <a:lnSpc>
              <a:spcPct val="90000"/>
            </a:lnSpc>
            <a:spcBef>
              <a:spcPct val="0"/>
            </a:spcBef>
            <a:spcAft>
              <a:spcPct val="35000"/>
            </a:spcAft>
          </a:pPr>
          <a:endParaRPr lang="he-IL" sz="3400" kern="1200" dirty="0"/>
        </a:p>
      </dsp:txBody>
      <dsp:txXfrm>
        <a:off x="1706660" y="1019385"/>
        <a:ext cx="1339956" cy="994161"/>
      </dsp:txXfrm>
    </dsp:sp>
    <dsp:sp modelId="{20050FFE-1D45-448B-9F5D-D0458E20C7A9}">
      <dsp:nvSpPr>
        <dsp:cNvPr id="0" name=""/>
        <dsp:cNvSpPr/>
      </dsp:nvSpPr>
      <dsp:spPr>
        <a:xfrm>
          <a:off x="1240269" y="42081"/>
          <a:ext cx="4080383" cy="4080383"/>
        </a:xfrm>
        <a:prstGeom prst="circularArrow">
          <a:avLst>
            <a:gd name="adj1" fmla="val 5085"/>
            <a:gd name="adj2" fmla="val 327528"/>
            <a:gd name="adj3" fmla="val 21272472"/>
            <a:gd name="adj4" fmla="val 16200000"/>
            <a:gd name="adj5" fmla="val 5932"/>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60713EFF-5916-4B8F-8382-936B1D79970D}">
      <dsp:nvSpPr>
        <dsp:cNvPr id="0" name=""/>
        <dsp:cNvSpPr/>
      </dsp:nvSpPr>
      <dsp:spPr>
        <a:xfrm>
          <a:off x="1240269" y="163974"/>
          <a:ext cx="4080383" cy="4080383"/>
        </a:xfrm>
        <a:prstGeom prst="circularArrow">
          <a:avLst>
            <a:gd name="adj1" fmla="val 5085"/>
            <a:gd name="adj2" fmla="val 327528"/>
            <a:gd name="adj3" fmla="val 5072472"/>
            <a:gd name="adj4" fmla="val 0"/>
            <a:gd name="adj5" fmla="val 5932"/>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49558A7B-62C3-4E8F-8114-C587EDE24F93}">
      <dsp:nvSpPr>
        <dsp:cNvPr id="0" name=""/>
        <dsp:cNvSpPr/>
      </dsp:nvSpPr>
      <dsp:spPr>
        <a:xfrm>
          <a:off x="1118376" y="163974"/>
          <a:ext cx="4080383" cy="4080383"/>
        </a:xfrm>
        <a:prstGeom prst="circularArrow">
          <a:avLst>
            <a:gd name="adj1" fmla="val 5085"/>
            <a:gd name="adj2" fmla="val 327528"/>
            <a:gd name="adj3" fmla="val 10472472"/>
            <a:gd name="adj4" fmla="val 5400000"/>
            <a:gd name="adj5" fmla="val 5932"/>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98901D94-4EAF-4C77-9C3A-912C473DEBF2}">
      <dsp:nvSpPr>
        <dsp:cNvPr id="0" name=""/>
        <dsp:cNvSpPr/>
      </dsp:nvSpPr>
      <dsp:spPr>
        <a:xfrm>
          <a:off x="1118376" y="42081"/>
          <a:ext cx="4080383" cy="4080383"/>
        </a:xfrm>
        <a:prstGeom prst="circularArrow">
          <a:avLst>
            <a:gd name="adj1" fmla="val 5085"/>
            <a:gd name="adj2" fmla="val 327528"/>
            <a:gd name="adj3" fmla="val 15872472"/>
            <a:gd name="adj4" fmla="val 10800000"/>
            <a:gd name="adj5" fmla="val 5932"/>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0.03101</cdr:x>
      <cdr:y>0.00903</cdr:y>
    </cdr:from>
    <cdr:to>
      <cdr:x>0.76709</cdr:x>
      <cdr:y>0.22761</cdr:y>
    </cdr:to>
    <cdr:sp macro="" textlink="">
      <cdr:nvSpPr>
        <cdr:cNvPr id="2" name="Text Box 95"/>
        <cdr:cNvSpPr txBox="1">
          <a:spLocks xmlns:a="http://schemas.openxmlformats.org/drawingml/2006/main" noChangeArrowheads="1"/>
        </cdr:cNvSpPr>
      </cdr:nvSpPr>
      <cdr:spPr bwMode="auto">
        <a:xfrm xmlns:a="http://schemas.openxmlformats.org/drawingml/2006/main">
          <a:off x="76794" y="12715"/>
          <a:ext cx="1822857" cy="307777"/>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cdr:spPr>
      <cdr:txBody>
        <a:bodyPr xmlns:a="http://schemas.openxmlformats.org/drawingml/2006/main">
          <a:spAutoFit/>
        </a:bodyPr>
        <a:lstStyle xmlns:a="http://schemas.openxmlformats.org/drawingml/2006/main">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xmlns:a="http://schemas.openxmlformats.org/drawingml/2006/main">
          <a:pPr eaLnBrk="1" hangingPunct="1">
            <a:spcBef>
              <a:spcPct val="50000"/>
            </a:spcBef>
          </a:pPr>
          <a:r>
            <a:rPr lang="en-US" sz="1400" b="1" dirty="0"/>
            <a:t>Servicing</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401" y="0"/>
            <a:ext cx="2946275" cy="493971"/>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40" y="0"/>
            <a:ext cx="2946275" cy="493971"/>
          </a:xfrm>
          <a:prstGeom prst="rect">
            <a:avLst/>
          </a:prstGeom>
        </p:spPr>
        <p:txBody>
          <a:bodyPr vert="horz" lIns="91440" tIns="45720" rIns="91440" bIns="45720" rtlCol="1"/>
          <a:lstStyle>
            <a:lvl1pPr algn="l">
              <a:defRPr sz="1200"/>
            </a:lvl1pPr>
          </a:lstStyle>
          <a:p>
            <a:fld id="{7926591B-19D0-43BB-8296-1B0CA3B7B982}" type="datetimeFigureOut">
              <a:rPr lang="he-IL" smtClean="0"/>
              <a:t>כ"ט/סיון/תשע"ז</a:t>
            </a:fld>
            <a:endParaRPr lang="he-IL"/>
          </a:p>
        </p:txBody>
      </p:sp>
      <p:sp>
        <p:nvSpPr>
          <p:cNvPr id="4" name="מציין מיקום של תמונת שקופית 3"/>
          <p:cNvSpPr>
            <a:spLocks noGrp="1" noRot="1" noChangeAspect="1"/>
          </p:cNvSpPr>
          <p:nvPr>
            <p:ph type="sldImg" idx="2"/>
          </p:nvPr>
        </p:nvSpPr>
        <p:spPr>
          <a:xfrm>
            <a:off x="930275" y="739775"/>
            <a:ext cx="4937125" cy="370205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0383" y="4690190"/>
            <a:ext cx="5436909" cy="4442362"/>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1401" y="9377007"/>
            <a:ext cx="2946275" cy="493971"/>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40" y="9377007"/>
            <a:ext cx="2946275" cy="493971"/>
          </a:xfrm>
          <a:prstGeom prst="rect">
            <a:avLst/>
          </a:prstGeom>
        </p:spPr>
        <p:txBody>
          <a:bodyPr vert="horz" lIns="91440" tIns="45720" rIns="91440" bIns="45720" rtlCol="1" anchor="b"/>
          <a:lstStyle>
            <a:lvl1pPr algn="l">
              <a:defRPr sz="1200"/>
            </a:lvl1pPr>
          </a:lstStyle>
          <a:p>
            <a:fld id="{2E124239-BC1D-4FF7-B011-60D25331EA8A}" type="slidenum">
              <a:rPr lang="he-IL" smtClean="0"/>
              <a:t>‹#›</a:t>
            </a:fld>
            <a:endParaRPr lang="he-IL"/>
          </a:p>
        </p:txBody>
      </p:sp>
    </p:spTree>
    <p:extLst>
      <p:ext uri="{BB962C8B-B14F-4D97-AF65-F5344CB8AC3E}">
        <p14:creationId xmlns:p14="http://schemas.microsoft.com/office/powerpoint/2010/main" val="154896073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en-US" dirty="0"/>
          </a:p>
        </p:txBody>
      </p:sp>
      <p:sp>
        <p:nvSpPr>
          <p:cNvPr id="4" name="מציין מיקום של מספר שקופית 3"/>
          <p:cNvSpPr>
            <a:spLocks noGrp="1"/>
          </p:cNvSpPr>
          <p:nvPr>
            <p:ph type="sldNum" sz="quarter" idx="10"/>
          </p:nvPr>
        </p:nvSpPr>
        <p:spPr/>
        <p:txBody>
          <a:bodyPr/>
          <a:lstStyle/>
          <a:p>
            <a:fld id="{A40B6D7C-965A-4D30-94B3-8056AF9EDE94}" type="slidenum">
              <a:rPr lang="he-IL" smtClean="0"/>
              <a:pPr/>
              <a:t>1</a:t>
            </a:fld>
            <a:endParaRPr lang="he-IL" dirty="0"/>
          </a:p>
        </p:txBody>
      </p:sp>
    </p:spTree>
    <p:extLst>
      <p:ext uri="{BB962C8B-B14F-4D97-AF65-F5344CB8AC3E}">
        <p14:creationId xmlns:p14="http://schemas.microsoft.com/office/powerpoint/2010/main" val="2578149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E124239-BC1D-4FF7-B011-60D25331EA8A}" type="slidenum">
              <a:rPr lang="he-IL" smtClean="0"/>
              <a:t>10</a:t>
            </a:fld>
            <a:endParaRPr lang="he-IL"/>
          </a:p>
        </p:txBody>
      </p:sp>
    </p:spTree>
    <p:extLst>
      <p:ext uri="{BB962C8B-B14F-4D97-AF65-F5344CB8AC3E}">
        <p14:creationId xmlns:p14="http://schemas.microsoft.com/office/powerpoint/2010/main" val="1403906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2E124239-BC1D-4FF7-B011-60D25331EA8A}" type="slidenum">
              <a:rPr lang="he-IL" smtClean="0"/>
              <a:t>11</a:t>
            </a:fld>
            <a:endParaRPr lang="he-IL"/>
          </a:p>
        </p:txBody>
      </p:sp>
    </p:spTree>
    <p:extLst>
      <p:ext uri="{BB962C8B-B14F-4D97-AF65-F5344CB8AC3E}">
        <p14:creationId xmlns:p14="http://schemas.microsoft.com/office/powerpoint/2010/main" val="3000144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he-IL" dirty="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D43A3F0-FCFE-41BD-A9B1-FA37F60A3CF5}" type="slidenum">
              <a:rPr lang="he-IL" smtClean="0">
                <a:solidFill>
                  <a:prstClr val="black"/>
                </a:solidFill>
              </a:rPr>
              <a:pPr>
                <a:defRPr/>
              </a:pPr>
              <a:t>12</a:t>
            </a:fld>
            <a:endParaRPr lang="he-IL">
              <a:solidFill>
                <a:prstClr val="black"/>
              </a:solidFill>
            </a:endParaRPr>
          </a:p>
        </p:txBody>
      </p:sp>
    </p:spTree>
    <p:extLst>
      <p:ext uri="{BB962C8B-B14F-4D97-AF65-F5344CB8AC3E}">
        <p14:creationId xmlns:p14="http://schemas.microsoft.com/office/powerpoint/2010/main" val="4085528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Moving away from affirmative action, into inclusive</a:t>
            </a:r>
            <a:r>
              <a:rPr lang="en-US" baseline="0" dirty="0"/>
              <a:t> growth:</a:t>
            </a:r>
          </a:p>
          <a:p>
            <a:pPr algn="l" rtl="0"/>
            <a:r>
              <a:rPr lang="en-US" baseline="0" dirty="0"/>
              <a:t>1. Conceptual-cultural change: inclusion as a professional opportunity that is a benefit for the organization, contrary to the concept of "doing a favor" of affirmative action.</a:t>
            </a:r>
          </a:p>
          <a:p>
            <a:pPr algn="l" rtl="0"/>
            <a:r>
              <a:rPr lang="en-US" baseline="0" dirty="0"/>
              <a:t>2. Proactive activity of government ministries: locating, sorting, training and promoting diverse populations.</a:t>
            </a:r>
          </a:p>
          <a:p>
            <a:endParaRPr lang="en-US" baseline="0" dirty="0"/>
          </a:p>
        </p:txBody>
      </p:sp>
      <p:sp>
        <p:nvSpPr>
          <p:cNvPr id="4" name="מציין מיקום של מספר שקופית 3"/>
          <p:cNvSpPr>
            <a:spLocks noGrp="1"/>
          </p:cNvSpPr>
          <p:nvPr>
            <p:ph type="sldNum" sz="quarter" idx="10"/>
          </p:nvPr>
        </p:nvSpPr>
        <p:spPr/>
        <p:txBody>
          <a:bodyPr/>
          <a:lstStyle/>
          <a:p>
            <a:fld id="{A012C9BC-A14D-49B2-84C4-1EB2CEAF1ABB}" type="slidenum">
              <a:rPr lang="he-IL" smtClean="0"/>
              <a:t>14</a:t>
            </a:fld>
            <a:endParaRPr lang="he-IL"/>
          </a:p>
        </p:txBody>
      </p:sp>
    </p:spTree>
    <p:extLst>
      <p:ext uri="{BB962C8B-B14F-4D97-AF65-F5344CB8AC3E}">
        <p14:creationId xmlns:p14="http://schemas.microsoft.com/office/powerpoint/2010/main" val="14917996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r>
              <a:rPr lang="en-US" dirty="0"/>
              <a:t>In Israel there are 5 target populations for which diversity goals have been set: </a:t>
            </a:r>
          </a:p>
          <a:p>
            <a:pPr algn="l" rtl="0"/>
            <a:r>
              <a:rPr lang="en-US" dirty="0"/>
              <a:t>1.	Members of the Ethiopian community</a:t>
            </a:r>
          </a:p>
          <a:p>
            <a:pPr algn="l" rtl="0"/>
            <a:r>
              <a:rPr lang="en-US" dirty="0"/>
              <a:t>2.	people with disabilities</a:t>
            </a:r>
          </a:p>
          <a:p>
            <a:pPr algn="l" rtl="0"/>
            <a:r>
              <a:rPr lang="en-US" dirty="0"/>
              <a:t>3.	Arabs (including Christians and Druze)</a:t>
            </a:r>
          </a:p>
          <a:p>
            <a:pPr algn="l" rtl="0"/>
            <a:r>
              <a:rPr lang="en-US" dirty="0"/>
              <a:t>4.	ultra-Orthodox Jews</a:t>
            </a:r>
          </a:p>
          <a:p>
            <a:pPr algn="l" rtl="0"/>
            <a:r>
              <a:rPr lang="en-US" dirty="0"/>
              <a:t>5.	new immigrants</a:t>
            </a:r>
          </a:p>
          <a:p>
            <a:pPr algn="l" rtl="0"/>
            <a:r>
              <a:rPr lang="en-US" dirty="0"/>
              <a:t>Of these populations, in 2017, it was decided to focus on people with disabilities due to failure to meet the target set (as opposed to the other populations in focus), and the many entry challenges that this population has when entering the civil service - both from the state as an employer and from the population.</a:t>
            </a:r>
          </a:p>
          <a:p>
            <a:endParaRPr lang="en-US" dirty="0"/>
          </a:p>
        </p:txBody>
      </p:sp>
      <p:sp>
        <p:nvSpPr>
          <p:cNvPr id="4" name="מציין מיקום של מספר שקופית 3"/>
          <p:cNvSpPr>
            <a:spLocks noGrp="1"/>
          </p:cNvSpPr>
          <p:nvPr>
            <p:ph type="sldNum" sz="quarter" idx="10"/>
          </p:nvPr>
        </p:nvSpPr>
        <p:spPr/>
        <p:txBody>
          <a:bodyPr/>
          <a:lstStyle/>
          <a:p>
            <a:fld id="{A012C9BC-A14D-49B2-84C4-1EB2CEAF1ABB}" type="slidenum">
              <a:rPr lang="he-IL" smtClean="0"/>
              <a:t>15</a:t>
            </a:fld>
            <a:endParaRPr lang="he-IL"/>
          </a:p>
        </p:txBody>
      </p:sp>
    </p:spTree>
    <p:extLst>
      <p:ext uri="{BB962C8B-B14F-4D97-AF65-F5344CB8AC3E}">
        <p14:creationId xmlns:p14="http://schemas.microsoft.com/office/powerpoint/2010/main" val="3418676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E124239-BC1D-4FF7-B011-60D25331EA8A}" type="slidenum">
              <a:rPr lang="he-IL" smtClean="0"/>
              <a:t>16</a:t>
            </a:fld>
            <a:endParaRPr lang="he-IL"/>
          </a:p>
        </p:txBody>
      </p:sp>
    </p:spTree>
    <p:extLst>
      <p:ext uri="{BB962C8B-B14F-4D97-AF65-F5344CB8AC3E}">
        <p14:creationId xmlns:p14="http://schemas.microsoft.com/office/powerpoint/2010/main" val="2144483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E124239-BC1D-4FF7-B011-60D25331EA8A}" type="slidenum">
              <a:rPr lang="he-IL" smtClean="0"/>
              <a:t>17</a:t>
            </a:fld>
            <a:endParaRPr lang="he-IL"/>
          </a:p>
        </p:txBody>
      </p:sp>
    </p:spTree>
    <p:extLst>
      <p:ext uri="{BB962C8B-B14F-4D97-AF65-F5344CB8AC3E}">
        <p14:creationId xmlns:p14="http://schemas.microsoft.com/office/powerpoint/2010/main" val="40681043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n-US" dirty="0"/>
              <a:t>(</a:t>
            </a:r>
            <a:endParaRPr lang="he-IL" dirty="0"/>
          </a:p>
        </p:txBody>
      </p:sp>
      <p:sp>
        <p:nvSpPr>
          <p:cNvPr id="4" name="מציין מיקום של מספר שקופית 3"/>
          <p:cNvSpPr>
            <a:spLocks noGrp="1"/>
          </p:cNvSpPr>
          <p:nvPr>
            <p:ph type="sldNum" sz="quarter" idx="10"/>
          </p:nvPr>
        </p:nvSpPr>
        <p:spPr/>
        <p:txBody>
          <a:bodyPr/>
          <a:lstStyle/>
          <a:p>
            <a:fld id="{2E124239-BC1D-4FF7-B011-60D25331EA8A}" type="slidenum">
              <a:rPr lang="he-IL" smtClean="0"/>
              <a:t>18</a:t>
            </a:fld>
            <a:endParaRPr lang="he-IL"/>
          </a:p>
        </p:txBody>
      </p:sp>
    </p:spTree>
    <p:extLst>
      <p:ext uri="{BB962C8B-B14F-4D97-AF65-F5344CB8AC3E}">
        <p14:creationId xmlns:p14="http://schemas.microsoft.com/office/powerpoint/2010/main" val="6453244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eaLnBrk="1" hangingPunct="1"/>
            <a:endParaRPr lang="he-IL" dirty="0"/>
          </a:p>
        </p:txBody>
      </p:sp>
      <p:sp>
        <p:nvSpPr>
          <p:cNvPr id="4" name="מציין מיקום של מספר שקופית 3"/>
          <p:cNvSpPr>
            <a:spLocks noGrp="1"/>
          </p:cNvSpPr>
          <p:nvPr>
            <p:ph type="sldNum" sz="quarter" idx="10"/>
          </p:nvPr>
        </p:nvSpPr>
        <p:spPr/>
        <p:txBody>
          <a:bodyPr/>
          <a:lstStyle/>
          <a:p>
            <a:fld id="{766147FE-1668-4281-9D78-9362C6D62289}" type="slidenum">
              <a:rPr lang="he-IL" smtClean="0"/>
              <a:t>19</a:t>
            </a:fld>
            <a:endParaRPr lang="he-IL"/>
          </a:p>
        </p:txBody>
      </p:sp>
    </p:spTree>
    <p:extLst>
      <p:ext uri="{BB962C8B-B14F-4D97-AF65-F5344CB8AC3E}">
        <p14:creationId xmlns:p14="http://schemas.microsoft.com/office/powerpoint/2010/main" val="1351595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מציין מיקום של הערות 2"/>
          <p:cNvSpPr>
            <a:spLocks noGrp="1"/>
          </p:cNvSpPr>
          <p:nvPr>
            <p:ph type="body" idx="1"/>
          </p:nvPr>
        </p:nvSpPr>
        <p:spPr/>
        <p:txBody>
          <a:bodyPr rtlCol="1"/>
          <a:lstStyle/>
          <a:p>
            <a:pPr eaLnBrk="1" fontAlgn="auto" hangingPunct="1">
              <a:spcBef>
                <a:spcPts val="0"/>
              </a:spcBef>
              <a:spcAft>
                <a:spcPts val="0"/>
              </a:spcAft>
              <a:defRPr/>
            </a:pPr>
            <a:r>
              <a:rPr lang="he-IL" dirty="0">
                <a:cs typeface="+mn-cs"/>
              </a:rPr>
              <a:t>מסרים עיקריים: </a:t>
            </a:r>
          </a:p>
          <a:p>
            <a:pPr marL="171450" indent="-171450" eaLnBrk="1" fontAlgn="auto" hangingPunct="1">
              <a:spcBef>
                <a:spcPts val="0"/>
              </a:spcBef>
              <a:spcAft>
                <a:spcPts val="0"/>
              </a:spcAft>
              <a:buFontTx/>
              <a:buChar char="-"/>
              <a:defRPr/>
            </a:pPr>
            <a:r>
              <a:rPr lang="he-IL" dirty="0">
                <a:cs typeface="+mn-cs"/>
              </a:rPr>
              <a:t>התהוות נציבות חדשה מהווה מהלך קריטי לצורך תכנון כ"א והגשמת יעדי הרפורמה</a:t>
            </a:r>
          </a:p>
          <a:p>
            <a:pPr marL="171450" indent="-171450" eaLnBrk="1" fontAlgn="auto" hangingPunct="1">
              <a:spcBef>
                <a:spcPts val="0"/>
              </a:spcBef>
              <a:spcAft>
                <a:spcPts val="0"/>
              </a:spcAft>
              <a:buFontTx/>
              <a:buChar char="-"/>
              <a:defRPr/>
            </a:pPr>
            <a:r>
              <a:rPr lang="he-IL" dirty="0">
                <a:cs typeface="+mn-cs"/>
              </a:rPr>
              <a:t>משך תהליך ההתהוות ארוך </a:t>
            </a:r>
            <a:r>
              <a:rPr lang="he-IL" dirty="0">
                <a:cs typeface="+mn-cs"/>
                <a:sym typeface="Wingdings" pitchFamily="2" charset="2"/>
              </a:rPr>
              <a:t>==&gt; נדרש ניהול חיצוני בתקופת המעבר</a:t>
            </a:r>
            <a:endParaRPr lang="he-IL" dirty="0">
              <a:cs typeface="+mn-cs"/>
            </a:endParaRPr>
          </a:p>
        </p:txBody>
      </p:sp>
      <p:sp>
        <p:nvSpPr>
          <p:cNvPr id="37892" name="מציין מיקום של מספר שקופית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rtl="0">
              <a:defRPr>
                <a:solidFill>
                  <a:schemeClr val="tx1"/>
                </a:solidFill>
                <a:latin typeface="Arial" pitchFamily="34" charset="0"/>
              </a:defRPr>
            </a:lvl1pPr>
            <a:lvl2pPr marL="742950" indent="-285750" algn="l" rtl="0">
              <a:defRPr>
                <a:solidFill>
                  <a:schemeClr val="tx1"/>
                </a:solidFill>
                <a:latin typeface="Arial" pitchFamily="34" charset="0"/>
              </a:defRPr>
            </a:lvl2pPr>
            <a:lvl3pPr marL="1143000" indent="-228600" algn="l" rtl="0">
              <a:defRPr>
                <a:solidFill>
                  <a:schemeClr val="tx1"/>
                </a:solidFill>
                <a:latin typeface="Arial" pitchFamily="34" charset="0"/>
              </a:defRPr>
            </a:lvl3pPr>
            <a:lvl4pPr marL="1600200" indent="-228600" algn="l" rtl="0">
              <a:defRPr>
                <a:solidFill>
                  <a:schemeClr val="tx1"/>
                </a:solidFill>
                <a:latin typeface="Arial" pitchFamily="34" charset="0"/>
              </a:defRPr>
            </a:lvl4pPr>
            <a:lvl5pPr marL="2057400" indent="-228600" algn="l" rtl="0">
              <a:defRPr>
                <a:solidFill>
                  <a:schemeClr val="tx1"/>
                </a:solidFill>
                <a:latin typeface="Arial" pitchFamily="34" charset="0"/>
              </a:defRPr>
            </a:lvl5pPr>
            <a:lvl6pPr marL="2514600" indent="-228600" algn="l" rtl="0" fontAlgn="base">
              <a:spcBef>
                <a:spcPct val="0"/>
              </a:spcBef>
              <a:spcAft>
                <a:spcPct val="0"/>
              </a:spcAft>
              <a:defRPr>
                <a:solidFill>
                  <a:schemeClr val="tx1"/>
                </a:solidFill>
                <a:latin typeface="Arial" pitchFamily="34" charset="0"/>
              </a:defRPr>
            </a:lvl6pPr>
            <a:lvl7pPr marL="2971800" indent="-228600" algn="l" rtl="0" fontAlgn="base">
              <a:spcBef>
                <a:spcPct val="0"/>
              </a:spcBef>
              <a:spcAft>
                <a:spcPct val="0"/>
              </a:spcAft>
              <a:defRPr>
                <a:solidFill>
                  <a:schemeClr val="tx1"/>
                </a:solidFill>
                <a:latin typeface="Arial" pitchFamily="34" charset="0"/>
              </a:defRPr>
            </a:lvl7pPr>
            <a:lvl8pPr marL="3429000" indent="-228600" algn="l" rtl="0" fontAlgn="base">
              <a:spcBef>
                <a:spcPct val="0"/>
              </a:spcBef>
              <a:spcAft>
                <a:spcPct val="0"/>
              </a:spcAft>
              <a:defRPr>
                <a:solidFill>
                  <a:schemeClr val="tx1"/>
                </a:solidFill>
                <a:latin typeface="Arial" pitchFamily="34" charset="0"/>
              </a:defRPr>
            </a:lvl8pPr>
            <a:lvl9pPr marL="3886200" indent="-228600" algn="l" rtl="0" fontAlgn="base">
              <a:spcBef>
                <a:spcPct val="0"/>
              </a:spcBef>
              <a:spcAft>
                <a:spcPct val="0"/>
              </a:spcAft>
              <a:defRPr>
                <a:solidFill>
                  <a:schemeClr val="tx1"/>
                </a:solidFill>
                <a:latin typeface="Arial" pitchFamily="34" charset="0"/>
              </a:defRPr>
            </a:lvl9pPr>
          </a:lstStyle>
          <a:p>
            <a:pPr fontAlgn="base">
              <a:spcBef>
                <a:spcPct val="0"/>
              </a:spcBef>
              <a:spcAft>
                <a:spcPct val="0"/>
              </a:spcAft>
              <a:defRPr/>
            </a:pPr>
            <a:fld id="{302895BE-9629-4BC4-9A4D-E5CA9D0C3D47}" type="slidenum">
              <a:rPr lang="he-IL" smtClean="0">
                <a:latin typeface="Calibri" pitchFamily="34" charset="0"/>
              </a:rPr>
              <a:pPr fontAlgn="base">
                <a:spcBef>
                  <a:spcPct val="0"/>
                </a:spcBef>
                <a:spcAft>
                  <a:spcPct val="0"/>
                </a:spcAft>
                <a:defRPr/>
              </a:pPr>
              <a:t>20</a:t>
            </a:fld>
            <a:endParaRPr lang="he-IL">
              <a:latin typeface="Calibri" pitchFamily="34" charset="0"/>
            </a:endParaRPr>
          </a:p>
        </p:txBody>
      </p:sp>
    </p:spTree>
    <p:extLst>
      <p:ext uri="{BB962C8B-B14F-4D97-AF65-F5344CB8AC3E}">
        <p14:creationId xmlns:p14="http://schemas.microsoft.com/office/powerpoint/2010/main" val="403119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073FD16C-1FA2-4B5A-83C5-483DEA6C4E03}" type="slidenum">
              <a:rPr lang="he-IL" smtClean="0"/>
              <a:t>2</a:t>
            </a:fld>
            <a:endParaRPr lang="he-IL"/>
          </a:p>
        </p:txBody>
      </p:sp>
    </p:spTree>
    <p:extLst>
      <p:ext uri="{BB962C8B-B14F-4D97-AF65-F5344CB8AC3E}">
        <p14:creationId xmlns:p14="http://schemas.microsoft.com/office/powerpoint/2010/main" val="1637985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en-US" dirty="0"/>
          </a:p>
        </p:txBody>
      </p:sp>
      <p:sp>
        <p:nvSpPr>
          <p:cNvPr id="4" name="מציין מיקום של מספר שקופית 3"/>
          <p:cNvSpPr>
            <a:spLocks noGrp="1"/>
          </p:cNvSpPr>
          <p:nvPr>
            <p:ph type="sldNum" sz="quarter" idx="10"/>
          </p:nvPr>
        </p:nvSpPr>
        <p:spPr/>
        <p:txBody>
          <a:bodyPr/>
          <a:lstStyle/>
          <a:p>
            <a:fld id="{A40B6D7C-965A-4D30-94B3-8056AF9EDE94}" type="slidenum">
              <a:rPr lang="he-IL" smtClean="0"/>
              <a:pPr/>
              <a:t>3</a:t>
            </a:fld>
            <a:endParaRPr lang="he-IL" dirty="0"/>
          </a:p>
        </p:txBody>
      </p:sp>
    </p:spTree>
    <p:extLst>
      <p:ext uri="{BB962C8B-B14F-4D97-AF65-F5344CB8AC3E}">
        <p14:creationId xmlns:p14="http://schemas.microsoft.com/office/powerpoint/2010/main" val="406310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מציין מיקום של מספר שקופית 3"/>
          <p:cNvSpPr>
            <a:spLocks noGrp="1"/>
          </p:cNvSpPr>
          <p:nvPr>
            <p:ph type="sldNum" sz="quarter" idx="10"/>
          </p:nvPr>
        </p:nvSpPr>
        <p:spPr/>
        <p:txBody>
          <a:bodyPr/>
          <a:lstStyle/>
          <a:p>
            <a:fld id="{A40B6D7C-965A-4D30-94B3-8056AF9EDE94}" type="slidenum">
              <a:rPr lang="he-IL" smtClean="0"/>
              <a:pPr/>
              <a:t>4</a:t>
            </a:fld>
            <a:endParaRPr lang="he-IL" dirty="0"/>
          </a:p>
        </p:txBody>
      </p:sp>
    </p:spTree>
    <p:extLst>
      <p:ext uri="{BB962C8B-B14F-4D97-AF65-F5344CB8AC3E}">
        <p14:creationId xmlns:p14="http://schemas.microsoft.com/office/powerpoint/2010/main" val="2246031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en-US" dirty="0"/>
          </a:p>
        </p:txBody>
      </p:sp>
      <p:sp>
        <p:nvSpPr>
          <p:cNvPr id="4" name="מציין מיקום של מספר שקופית 3"/>
          <p:cNvSpPr>
            <a:spLocks noGrp="1"/>
          </p:cNvSpPr>
          <p:nvPr>
            <p:ph type="sldNum" sz="quarter" idx="10"/>
          </p:nvPr>
        </p:nvSpPr>
        <p:spPr/>
        <p:txBody>
          <a:bodyPr/>
          <a:lstStyle/>
          <a:p>
            <a:fld id="{A40B6D7C-965A-4D30-94B3-8056AF9EDE94}" type="slidenum">
              <a:rPr lang="he-IL" smtClean="0"/>
              <a:pPr/>
              <a:t>5</a:t>
            </a:fld>
            <a:endParaRPr lang="he-IL" dirty="0"/>
          </a:p>
        </p:txBody>
      </p:sp>
    </p:spTree>
    <p:extLst>
      <p:ext uri="{BB962C8B-B14F-4D97-AF65-F5344CB8AC3E}">
        <p14:creationId xmlns:p14="http://schemas.microsoft.com/office/powerpoint/2010/main" val="707759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en-US" dirty="0"/>
          </a:p>
        </p:txBody>
      </p:sp>
      <p:sp>
        <p:nvSpPr>
          <p:cNvPr id="4" name="מציין מיקום של מספר שקופית 3"/>
          <p:cNvSpPr>
            <a:spLocks noGrp="1"/>
          </p:cNvSpPr>
          <p:nvPr>
            <p:ph type="sldNum" sz="quarter" idx="10"/>
          </p:nvPr>
        </p:nvSpPr>
        <p:spPr/>
        <p:txBody>
          <a:bodyPr/>
          <a:lstStyle/>
          <a:p>
            <a:fld id="{A40B6D7C-965A-4D30-94B3-8056AF9EDE94}" type="slidenum">
              <a:rPr lang="he-IL" smtClean="0"/>
              <a:pPr/>
              <a:t>6</a:t>
            </a:fld>
            <a:endParaRPr lang="he-IL" dirty="0"/>
          </a:p>
        </p:txBody>
      </p:sp>
    </p:spTree>
    <p:extLst>
      <p:ext uri="{BB962C8B-B14F-4D97-AF65-F5344CB8AC3E}">
        <p14:creationId xmlns:p14="http://schemas.microsoft.com/office/powerpoint/2010/main" val="47941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en-US" dirty="0"/>
          </a:p>
        </p:txBody>
      </p:sp>
      <p:sp>
        <p:nvSpPr>
          <p:cNvPr id="4" name="מציין מיקום של מספר שקופית 3"/>
          <p:cNvSpPr>
            <a:spLocks noGrp="1"/>
          </p:cNvSpPr>
          <p:nvPr>
            <p:ph type="sldNum" sz="quarter" idx="10"/>
          </p:nvPr>
        </p:nvSpPr>
        <p:spPr/>
        <p:txBody>
          <a:bodyPr/>
          <a:lstStyle/>
          <a:p>
            <a:fld id="{A40B6D7C-965A-4D30-94B3-8056AF9EDE94}" type="slidenum">
              <a:rPr lang="he-IL" smtClean="0"/>
              <a:pPr/>
              <a:t>7</a:t>
            </a:fld>
            <a:endParaRPr lang="he-IL" dirty="0"/>
          </a:p>
        </p:txBody>
      </p:sp>
    </p:spTree>
    <p:extLst>
      <p:ext uri="{BB962C8B-B14F-4D97-AF65-F5344CB8AC3E}">
        <p14:creationId xmlns:p14="http://schemas.microsoft.com/office/powerpoint/2010/main" val="1376743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A40B6D7C-965A-4D30-94B3-8056AF9EDE94}" type="slidenum">
              <a:rPr lang="he-IL" smtClean="0"/>
              <a:pPr/>
              <a:t>8</a:t>
            </a:fld>
            <a:endParaRPr lang="he-IL" dirty="0"/>
          </a:p>
        </p:txBody>
      </p:sp>
    </p:spTree>
    <p:extLst>
      <p:ext uri="{BB962C8B-B14F-4D97-AF65-F5344CB8AC3E}">
        <p14:creationId xmlns:p14="http://schemas.microsoft.com/office/powerpoint/2010/main" val="2187918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l" rtl="0"/>
            <a:endParaRPr lang="he-IL" dirty="0"/>
          </a:p>
        </p:txBody>
      </p:sp>
      <p:sp>
        <p:nvSpPr>
          <p:cNvPr id="4" name="מציין מיקום של מספר שקופית 3"/>
          <p:cNvSpPr>
            <a:spLocks noGrp="1"/>
          </p:cNvSpPr>
          <p:nvPr>
            <p:ph type="sldNum" sz="quarter" idx="10"/>
          </p:nvPr>
        </p:nvSpPr>
        <p:spPr/>
        <p:txBody>
          <a:bodyPr/>
          <a:lstStyle/>
          <a:p>
            <a:fld id="{A40B6D7C-965A-4D30-94B3-8056AF9EDE94}" type="slidenum">
              <a:rPr lang="he-IL" smtClean="0"/>
              <a:pPr/>
              <a:t>9</a:t>
            </a:fld>
            <a:endParaRPr lang="he-IL"/>
          </a:p>
        </p:txBody>
      </p:sp>
    </p:spTree>
    <p:extLst>
      <p:ext uri="{BB962C8B-B14F-4D97-AF65-F5344CB8AC3E}">
        <p14:creationId xmlns:p14="http://schemas.microsoft.com/office/powerpoint/2010/main" val="2531668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7"/>
            <a:ext cx="77724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FECB52DC-1F3E-4832-848B-E15D0CC77541}" type="datetime1">
              <a:rPr lang="en-US" smtClean="0"/>
              <a:t>23-Jun-17</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83A9D4CD-CA79-4918-AC45-FCDB485F9862}" type="datetime1">
              <a:rPr lang="en-US" smtClean="0"/>
              <a:t>23-Jun-17</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40"/>
            <a:ext cx="2057400" cy="5851525"/>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457200" y="274640"/>
            <a:ext cx="6019800" cy="5851525"/>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BD109D4C-54DE-4E6C-A71A-202907E94AB1}" type="datetime1">
              <a:rPr lang="en-US" smtClean="0"/>
              <a:t>23-Jun-17</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pPr>
              <a:defRPr/>
            </a:pPr>
            <a:endParaRPr 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a:xfrm>
            <a:off x="7024756" y="6520260"/>
            <a:ext cx="2133600" cy="365125"/>
          </a:xfrm>
          <a:prstGeom prst="rect">
            <a:avLst/>
          </a:prstGeom>
        </p:spPr>
        <p:txBody>
          <a:bodyPr vert="horz" wrap="square" lIns="91440" tIns="45720" rIns="91440" bIns="45720" numCol="1" anchor="t" anchorCtr="0" compatLnSpc="1">
            <a:prstTxWarp prst="textNoShape">
              <a:avLst/>
            </a:prstTxWarp>
          </a:bodyPr>
          <a:lstStyle>
            <a:lvl1pPr>
              <a:defRPr sz="1700">
                <a:latin typeface="Tahoma" panose="020B0604030504040204" pitchFamily="34" charset="0"/>
                <a:ea typeface="Tahoma" panose="020B0604030504040204" pitchFamily="34" charset="0"/>
                <a:cs typeface="Tahoma" panose="020B0604030504040204" pitchFamily="34" charset="0"/>
              </a:defRPr>
            </a:lvl1pPr>
          </a:lstStyle>
          <a:p>
            <a:pPr>
              <a:defRPr/>
            </a:pPr>
            <a:fld id="{718D6F14-018D-49DA-8E6C-0ACD997D5863}" type="slidenum">
              <a:rPr lang="he-IL" smtClean="0"/>
              <a:pPr>
                <a:defRPr/>
              </a:pPr>
              <a:t>‹#›</a:t>
            </a:fld>
            <a:endParaRPr lang="en-US" dirty="0"/>
          </a:p>
        </p:txBody>
      </p:sp>
    </p:spTree>
    <p:extLst>
      <p:ext uri="{BB962C8B-B14F-4D97-AF65-F5344CB8AC3E}">
        <p14:creationId xmlns:p14="http://schemas.microsoft.com/office/powerpoint/2010/main" val="1288340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5" name="Footer Placeholder 5"/>
          <p:cNvSpPr>
            <a:spLocks noGrp="1"/>
          </p:cNvSpPr>
          <p:nvPr>
            <p:ph type="ftr" sz="quarter" idx="10"/>
            <p:custDataLst>
              <p:tags r:id="rId1"/>
            </p:custDataLst>
          </p:nvPr>
        </p:nvSpPr>
        <p:spPr>
          <a:xfrm>
            <a:off x="3124200" y="6519863"/>
            <a:ext cx="2895600" cy="365125"/>
          </a:xfrm>
          <a:prstGeom prst="rect">
            <a:avLst/>
          </a:prstGeom>
        </p:spPr>
        <p:txBody>
          <a:bodyPr/>
          <a:lstStyle>
            <a:lvl1pPr>
              <a:defRPr/>
            </a:lvl1pPr>
          </a:lstStyle>
          <a:p>
            <a:pPr>
              <a:defRPr/>
            </a:pPr>
            <a:endParaRPr lang="en-US">
              <a:solidFill>
                <a:prstClr val="white"/>
              </a:solidFill>
            </a:endParaRPr>
          </a:p>
        </p:txBody>
      </p:sp>
      <p:sp>
        <p:nvSpPr>
          <p:cNvPr id="6" name="Date Placeholder 3"/>
          <p:cNvSpPr>
            <a:spLocks noGrp="1"/>
          </p:cNvSpPr>
          <p:nvPr>
            <p:ph type="dt" sz="half" idx="11"/>
            <p:custDataLst>
              <p:tags r:id="rId2"/>
            </p:custDataLst>
          </p:nvPr>
        </p:nvSpPr>
        <p:spPr>
          <a:xfrm>
            <a:off x="611188" y="6492875"/>
            <a:ext cx="865187" cy="365125"/>
          </a:xfrm>
          <a:prstGeom prst="rect">
            <a:avLst/>
          </a:prstGeom>
        </p:spPr>
        <p:txBody>
          <a:bodyPr/>
          <a:lstStyle>
            <a:lvl1pPr>
              <a:defRPr/>
            </a:lvl1pPr>
          </a:lstStyle>
          <a:p>
            <a:pPr>
              <a:defRPr/>
            </a:pPr>
            <a:fld id="{73C57AF5-0E6E-42EE-89A9-970D34AF19C8}" type="datetime1">
              <a:rPr lang="en-US" smtClean="0">
                <a:solidFill>
                  <a:prstClr val="white"/>
                </a:solidFill>
              </a:rPr>
              <a:t>23-Jun-17</a:t>
            </a:fld>
            <a:endParaRPr lang="en-US">
              <a:solidFill>
                <a:prstClr val="white"/>
              </a:solidFill>
            </a:endParaRPr>
          </a:p>
        </p:txBody>
      </p:sp>
      <p:sp>
        <p:nvSpPr>
          <p:cNvPr id="7" name="Slide Number Placeholder 5"/>
          <p:cNvSpPr>
            <a:spLocks noGrp="1"/>
          </p:cNvSpPr>
          <p:nvPr>
            <p:ph type="sldNum" sz="quarter" idx="12"/>
            <p:custDataLst>
              <p:tags r:id="rId3"/>
            </p:custDataLst>
          </p:nvPr>
        </p:nvSpPr>
        <p:spPr>
          <a:xfrm>
            <a:off x="0" y="6492875"/>
            <a:ext cx="611188" cy="365125"/>
          </a:xfrm>
          <a:prstGeom prst="rect">
            <a:avLst/>
          </a:prstGeom>
        </p:spPr>
        <p:txBody>
          <a:bodyPr/>
          <a:lstStyle>
            <a:lvl1pPr algn="l">
              <a:defRPr/>
            </a:lvl1pPr>
          </a:lstStyle>
          <a:p>
            <a:pPr>
              <a:defRPr/>
            </a:pPr>
            <a:fld id="{640290C7-B0E7-4438-B496-6E44F602CF16}" type="slidenum">
              <a:rPr lang="en-US">
                <a:solidFill>
                  <a:prstClr val="white"/>
                </a:solidFill>
              </a:rPr>
              <a:pPr>
                <a:defRPr/>
              </a:pPr>
              <a:t>‹#›</a:t>
            </a:fld>
            <a:endParaRPr lang="en-US">
              <a:solidFill>
                <a:prstClr val="white"/>
              </a:solidFill>
            </a:endParaRPr>
          </a:p>
        </p:txBody>
      </p:sp>
    </p:spTree>
    <p:extLst>
      <p:ext uri="{BB962C8B-B14F-4D97-AF65-F5344CB8AC3E}">
        <p14:creationId xmlns:p14="http://schemas.microsoft.com/office/powerpoint/2010/main" val="3468264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0464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2"/>
            <a:ext cx="7848600" cy="1927225"/>
          </a:xfrm>
        </p:spPr>
        <p:txBody>
          <a:bodyPr anchor="b">
            <a:noAutofit/>
          </a:bodyPr>
          <a:lstStyle>
            <a:lvl1pPr>
              <a:defRPr sz="5400" cap="all"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0C058028-2ED5-4952-AA46-E6AF8C7E9108}" type="datetimeFigureOut">
              <a:rPr lang="he-IL" smtClean="0"/>
              <a:pPr/>
              <a:t>כ"ט/סיון/תשע"ז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CBAFBC0-5233-4A20-ACE4-7F937539F954}" type="slidenum">
              <a:rPr lang="he-IL" smtClean="0"/>
              <a:pPr/>
              <a:t>‹#›</a:t>
            </a:fld>
            <a:endParaRPr lang="he-IL"/>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52453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0C058028-2ED5-4952-AA46-E6AF8C7E9108}" type="datetimeFigureOut">
              <a:rPr lang="he-IL" smtClean="0"/>
              <a:pPr/>
              <a:t>כ"ט/סיון/תשע"ז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CBAFBC0-5233-4A20-ACE4-7F937539F954}" type="slidenum">
              <a:rPr lang="he-IL" smtClean="0"/>
              <a:pPr/>
              <a:t>‹#›</a:t>
            </a:fld>
            <a:endParaRPr lang="he-IL"/>
          </a:p>
        </p:txBody>
      </p:sp>
    </p:spTree>
    <p:extLst>
      <p:ext uri="{BB962C8B-B14F-4D97-AF65-F5344CB8AC3E}">
        <p14:creationId xmlns:p14="http://schemas.microsoft.com/office/powerpoint/2010/main" val="2041482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0C058028-2ED5-4952-AA46-E6AF8C7E9108}" type="datetimeFigureOut">
              <a:rPr lang="he-IL" smtClean="0"/>
              <a:pPr/>
              <a:t>כ"ט/סיון/תשע"ז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CBAFBC0-5233-4A20-ACE4-7F937539F954}" type="slidenum">
              <a:rPr lang="he-IL" smtClean="0"/>
              <a:pPr/>
              <a:t>‹#›</a:t>
            </a:fld>
            <a:endParaRPr lang="he-IL"/>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549078"/>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0C058028-2ED5-4952-AA46-E6AF8C7E9108}" type="datetimeFigureOut">
              <a:rPr lang="he-IL" smtClean="0"/>
              <a:pPr/>
              <a:t>כ"ט/סיון/תשע"ז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CBAFBC0-5233-4A20-ACE4-7F937539F954}" type="slidenum">
              <a:rPr lang="he-IL" smtClean="0"/>
              <a:pPr/>
              <a:t>‹#›</a:t>
            </a:fld>
            <a:endParaRPr lang="he-IL"/>
          </a:p>
        </p:txBody>
      </p:sp>
    </p:spTree>
    <p:extLst>
      <p:ext uri="{BB962C8B-B14F-4D97-AF65-F5344CB8AC3E}">
        <p14:creationId xmlns:p14="http://schemas.microsoft.com/office/powerpoint/2010/main" val="2776594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0C058028-2ED5-4952-AA46-E6AF8C7E9108}" type="datetimeFigureOut">
              <a:rPr lang="he-IL" smtClean="0"/>
              <a:pPr/>
              <a:t>כ"ט/סיון/תשע"ז</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ACBAFBC0-5233-4A20-ACE4-7F937539F954}" type="slidenum">
              <a:rPr lang="he-IL" smtClean="0"/>
              <a:pPr/>
              <a:t>‹#›</a:t>
            </a:fld>
            <a:endParaRPr lang="he-IL"/>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54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D6A6BA9D-D760-46DD-926B-C921CC386BE7}" type="datetime1">
              <a:rPr lang="en-US" smtClean="0"/>
              <a:t>23-Jun-17</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Date Placeholder 2"/>
          <p:cNvSpPr>
            <a:spLocks noGrp="1"/>
          </p:cNvSpPr>
          <p:nvPr>
            <p:ph type="dt" sz="half" idx="10"/>
          </p:nvPr>
        </p:nvSpPr>
        <p:spPr/>
        <p:txBody>
          <a:bodyPr/>
          <a:lstStyle/>
          <a:p>
            <a:fld id="{0C058028-2ED5-4952-AA46-E6AF8C7E9108}" type="datetimeFigureOut">
              <a:rPr lang="he-IL" smtClean="0"/>
              <a:pPr/>
              <a:t>כ"ט/סיון/תשע"ז</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ACBAFBC0-5233-4A20-ACE4-7F937539F954}" type="slidenum">
              <a:rPr lang="he-IL" smtClean="0"/>
              <a:pPr/>
              <a:t>‹#›</a:t>
            </a:fld>
            <a:endParaRPr lang="he-IL"/>
          </a:p>
        </p:txBody>
      </p:sp>
    </p:spTree>
    <p:extLst>
      <p:ext uri="{BB962C8B-B14F-4D97-AF65-F5344CB8AC3E}">
        <p14:creationId xmlns:p14="http://schemas.microsoft.com/office/powerpoint/2010/main" val="22106346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58028-2ED5-4952-AA46-E6AF8C7E9108}" type="datetimeFigureOut">
              <a:rPr lang="he-IL" smtClean="0"/>
              <a:pPr/>
              <a:t>כ"ט/סיון/תשע"ז</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ACBAFBC0-5233-4A20-ACE4-7F937539F954}" type="slidenum">
              <a:rPr lang="he-IL" smtClean="0"/>
              <a:pPr/>
              <a:t>‹#›</a:t>
            </a:fld>
            <a:endParaRPr lang="he-IL"/>
          </a:p>
        </p:txBody>
      </p:sp>
    </p:spTree>
    <p:extLst>
      <p:ext uri="{BB962C8B-B14F-4D97-AF65-F5344CB8AC3E}">
        <p14:creationId xmlns:p14="http://schemas.microsoft.com/office/powerpoint/2010/main" val="34521891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0C058028-2ED5-4952-AA46-E6AF8C7E9108}" type="datetimeFigureOut">
              <a:rPr lang="he-IL" smtClean="0"/>
              <a:pPr/>
              <a:t>כ"ט/סיון/תשע"ז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CBAFBC0-5233-4A20-ACE4-7F937539F954}" type="slidenum">
              <a:rPr lang="he-IL" smtClean="0"/>
              <a:pPr/>
              <a:t>‹#›</a:t>
            </a:fld>
            <a:endParaRPr lang="he-IL"/>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0267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he-IL"/>
              <a:t>לחץ כדי לערוך סגנון כותרת של תבנית בסיס</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0C058028-2ED5-4952-AA46-E6AF8C7E9108}" type="datetimeFigureOut">
              <a:rPr lang="he-IL" smtClean="0"/>
              <a:pPr/>
              <a:t>כ"ט/סיון/תשע"ז</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ACBAFBC0-5233-4A20-ACE4-7F937539F954}" type="slidenum">
              <a:rPr lang="he-IL" smtClean="0"/>
              <a:pPr/>
              <a:t>‹#›</a:t>
            </a:fld>
            <a:endParaRPr lang="he-IL"/>
          </a:p>
        </p:txBody>
      </p:sp>
    </p:spTree>
    <p:extLst>
      <p:ext uri="{BB962C8B-B14F-4D97-AF65-F5344CB8AC3E}">
        <p14:creationId xmlns:p14="http://schemas.microsoft.com/office/powerpoint/2010/main" val="25408380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0C058028-2ED5-4952-AA46-E6AF8C7E9108}" type="datetimeFigureOut">
              <a:rPr lang="he-IL" smtClean="0"/>
              <a:pPr/>
              <a:t>כ"ט/סיון/תשע"ז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CBAFBC0-5233-4A20-ACE4-7F937539F954}" type="slidenum">
              <a:rPr lang="he-IL" smtClean="0"/>
              <a:pPr/>
              <a:t>‹#›</a:t>
            </a:fld>
            <a:endParaRPr lang="he-IL"/>
          </a:p>
        </p:txBody>
      </p:sp>
    </p:spTree>
    <p:extLst>
      <p:ext uri="{BB962C8B-B14F-4D97-AF65-F5344CB8AC3E}">
        <p14:creationId xmlns:p14="http://schemas.microsoft.com/office/powerpoint/2010/main" val="350410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C058028-2ED5-4952-AA46-E6AF8C7E9108}" type="datetimeFigureOut">
              <a:rPr lang="he-IL" smtClean="0"/>
              <a:pPr/>
              <a:t>כ"ט/סיון/תשע"ז</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ACBAFBC0-5233-4A20-ACE4-7F937539F954}" type="slidenum">
              <a:rPr lang="he-IL" smtClean="0"/>
              <a:pPr/>
              <a:t>‹#›</a:t>
            </a:fld>
            <a:endParaRPr lang="he-IL"/>
          </a:p>
        </p:txBody>
      </p:sp>
    </p:spTree>
    <p:extLst>
      <p:ext uri="{BB962C8B-B14F-4D97-AF65-F5344CB8AC3E}">
        <p14:creationId xmlns:p14="http://schemas.microsoft.com/office/powerpoint/2010/main" val="3602905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2"/>
            <a:ext cx="7772400" cy="1362075"/>
          </a:xfrm>
        </p:spPr>
        <p:txBody>
          <a:bodyPr anchor="t"/>
          <a:lstStyle>
            <a:lvl1pPr algn="r">
              <a:defRPr sz="40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57A7D7D9-E6DB-4310-84B1-02D4802C1676}" type="datetime1">
              <a:rPr lang="en-US" smtClean="0"/>
              <a:t>23-Jun-17</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8FEAB708-2575-4772-9F79-4C601E37419D}" type="datetime1">
              <a:rPr lang="en-US" smtClean="0"/>
              <a:t>23-Jun-17</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EEC8A63A-3F64-46BA-9E21-80A3762F3609}" type="datetime1">
              <a:rPr lang="en-US" smtClean="0"/>
              <a:t>23-Jun-17</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F3F630D7-AA89-48BD-93A1-E391536F28D4}" type="datetime1">
              <a:rPr lang="en-US" smtClean="0"/>
              <a:t>23-Jun-17</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CF308A4-2594-4164-8960-4F6F9396B2C4}" type="datetime1">
              <a:rPr lang="en-US" smtClean="0"/>
              <a:t>23-Jun-17</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55480E81-22F0-4130-A74B-DF18D8E6951C}" type="datetime1">
              <a:rPr lang="en-US" smtClean="0"/>
              <a:t>23-Jun-17</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a:t>לחץ כדי לערוך סגנון כותרת של תבנית בסיס</a:t>
            </a:r>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871E78F6-9691-48A9-A292-D3719DE2B217}" type="datetime1">
              <a:rPr lang="en-US" smtClean="0"/>
              <a:t>23-Jun-17</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457200" y="1600202"/>
            <a:ext cx="8229600" cy="4525963"/>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6553200" y="6356352"/>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14032FA-EFAF-4AAC-BB04-D1E7B839B78B}" type="datetime1">
              <a:rPr lang="en-US" smtClean="0"/>
              <a:t>23-Jun-17</a:t>
            </a:fld>
            <a:endParaRPr lang="he-IL"/>
          </a:p>
        </p:txBody>
      </p:sp>
      <p:sp>
        <p:nvSpPr>
          <p:cNvPr id="5" name="מציין מיקום של כותרת תחתונה 4"/>
          <p:cNvSpPr>
            <a:spLocks noGrp="1"/>
          </p:cNvSpPr>
          <p:nvPr>
            <p:ph type="ftr" sz="quarter" idx="3"/>
          </p:nvPr>
        </p:nvSpPr>
        <p:spPr>
          <a:xfrm>
            <a:off x="3124200" y="6356352"/>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2"/>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t>‹#›</a:t>
            </a:fld>
            <a:endParaRPr lang="he-IL"/>
          </a:p>
        </p:txBody>
      </p:sp>
      <p:sp>
        <p:nvSpPr>
          <p:cNvPr id="7" name="מלבן 6"/>
          <p:cNvSpPr/>
          <p:nvPr userDrawn="1"/>
        </p:nvSpPr>
        <p:spPr>
          <a:xfrm>
            <a:off x="580160" y="310560"/>
            <a:ext cx="3415776" cy="369332"/>
          </a:xfrm>
          <a:prstGeom prst="rect">
            <a:avLst/>
          </a:prstGeom>
        </p:spPr>
        <p:txBody>
          <a:bodyPr wrap="square">
            <a:spAutoFit/>
          </a:bodyPr>
          <a:lstStyle/>
          <a:p>
            <a:pPr algn="ctr"/>
            <a: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t>Civil Service </a:t>
            </a:r>
            <a:r>
              <a:rPr lang="en-US" sz="1800" b="1" kern="1200" dirty="0">
                <a:solidFill>
                  <a:schemeClr val="accent1"/>
                </a:solidFill>
                <a:latin typeface="Tahoma" panose="020B0604030504040204" pitchFamily="34" charset="0"/>
                <a:ea typeface="Tahoma" panose="020B0604030504040204" pitchFamily="34" charset="0"/>
                <a:cs typeface="Tahoma" panose="020B0604030504040204" pitchFamily="34" charset="0"/>
              </a:rPr>
              <a:t>Commission</a:t>
            </a:r>
          </a:p>
        </p:txBody>
      </p:sp>
      <p:pic>
        <p:nvPicPr>
          <p:cNvPr id="8" name="Picture 4" descr="C:\Users\amirmo\Downloads\728px-Emblem_of_Israel.svg.png"/>
          <p:cNvPicPr>
            <a:picLocks noChangeAspect="1" noChangeArrowheads="1"/>
          </p:cNvPicPr>
          <p:nvPr userDrawn="1"/>
        </p:nvPicPr>
        <p:blipFill>
          <a:blip r:embed="rId16" cstate="print">
            <a:extLst>
              <a:ext uri="{28A0092B-C50C-407E-A947-70E740481C1C}">
                <a14:useLocalDpi xmlns:a14="http://schemas.microsoft.com/office/drawing/2010/main"/>
              </a:ext>
            </a:extLst>
          </a:blip>
          <a:srcRect/>
          <a:stretch>
            <a:fillRect/>
          </a:stretch>
        </p:blipFill>
        <p:spPr bwMode="auto">
          <a:xfrm>
            <a:off x="8581484" y="209649"/>
            <a:ext cx="437144" cy="5404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amirmo\Desktop\Untitled-1.png"/>
          <p:cNvPicPr>
            <a:picLocks noChangeAspect="1" noChangeArrowheads="1"/>
          </p:cNvPicPr>
          <p:nvPr userDrawn="1"/>
        </p:nvPicPr>
        <p:blipFill>
          <a:blip r:embed="rId17" cstate="print">
            <a:extLst>
              <a:ext uri="{28A0092B-C50C-407E-A947-70E740481C1C}">
                <a14:useLocalDpi xmlns:a14="http://schemas.microsoft.com/office/drawing/2010/main"/>
              </a:ext>
            </a:extLst>
          </a:blip>
          <a:srcRect/>
          <a:stretch>
            <a:fillRect/>
          </a:stretch>
        </p:blipFill>
        <p:spPr bwMode="auto">
          <a:xfrm>
            <a:off x="179512" y="188640"/>
            <a:ext cx="522260" cy="576064"/>
          </a:xfrm>
          <a:prstGeom prst="rect">
            <a:avLst/>
          </a:prstGeom>
          <a:noFill/>
          <a:extLst>
            <a:ext uri="{909E8E84-426E-40DD-AFC4-6F175D3DCCD1}">
              <a14:hiddenFill xmlns:a14="http://schemas.microsoft.com/office/drawing/2010/main">
                <a:solidFill>
                  <a:srgbClr val="FFFFFF"/>
                </a:solidFill>
              </a14:hiddenFill>
            </a:ext>
          </a:extLst>
        </p:spPr>
      </p:pic>
      <p:sp>
        <p:nvSpPr>
          <p:cNvPr id="10" name="מלבן 9"/>
          <p:cNvSpPr/>
          <p:nvPr userDrawn="1"/>
        </p:nvSpPr>
        <p:spPr>
          <a:xfrm>
            <a:off x="0" y="6669361"/>
            <a:ext cx="9159145" cy="188640"/>
          </a:xfrm>
          <a:prstGeom prst="rect">
            <a:avLst/>
          </a:prstGeom>
          <a:solidFill>
            <a:srgbClr val="3366FF"/>
          </a:solidFill>
          <a:ln>
            <a:noFill/>
          </a:ln>
          <a:effectLst>
            <a:outerShdw blurRad="114300" dist="76200" dir="84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nchorCtr="1"/>
          <a:lstStyle/>
          <a:p>
            <a:pPr marL="220663" indent="-220663" algn="ctr">
              <a:buFont typeface="Tahoma" pitchFamily="34" charset="0"/>
              <a:buNone/>
            </a:pPr>
            <a:endParaRPr lang="he-IL" sz="4000" kern="1500" spc="40" dirty="0">
              <a:latin typeface="Tahoma" pitchFamily="34" charset="0"/>
              <a:ea typeface="Tahoma" pitchFamily="34" charset="0"/>
              <a:cs typeface="Tahoma"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 id="2147483717" r:id="rId14"/>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C058028-2ED5-4952-AA46-E6AF8C7E9108}" type="datetimeFigureOut">
              <a:rPr lang="he-IL" smtClean="0"/>
              <a:pPr/>
              <a:t>כ"ט/סיון/תשע"ז</a:t>
            </a:fld>
            <a:endParaRPr lang="he-IL"/>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he-IL"/>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ACBAFBC0-5233-4A20-ACE4-7F937539F954}" type="slidenum">
              <a:rPr lang="he-IL" smtClean="0"/>
              <a:pPr/>
              <a:t>‹#›</a:t>
            </a:fld>
            <a:endParaRPr lang="he-IL"/>
          </a:p>
        </p:txBody>
      </p:sp>
    </p:spTree>
    <p:extLst>
      <p:ext uri="{BB962C8B-B14F-4D97-AF65-F5344CB8AC3E}">
        <p14:creationId xmlns:p14="http://schemas.microsoft.com/office/powerpoint/2010/main" val="3872936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1"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r" defTabSz="914400" rtl="1"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r" defTabSz="914400" rtl="1"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r" defTabSz="914400" rtl="1"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r" defTabSz="914400" rtl="1"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r" defTabSz="914400" rtl="1"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r" defTabSz="914400" rtl="1"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rUqvV_g7oqY" TargetMode="Externa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chart" Target="../charts/chart2.xml"/><Relationship Id="rId7" Type="http://schemas.openxmlformats.org/officeDocument/2006/relationships/hyperlink" Target="http://images.google.co.il/imgres?imgurl=http://static.howstuffworks.com/gif/how-to-draw-faces-50.jpg&amp;imgrefurl=http://www.ab-lifeschooling.com/30973/%D7%90%D7%99%D7%9A_%D7%9E%D7%A6%D7%99%D7%99%D7%A8%D7%99%D7%9D&amp;usg=__cm9WtVOmaFfqJrtU0zpM67G4jr4=&amp;h=434&amp;w=400&amp;sz=94&amp;hl=iw&amp;start=1&amp;tbnid=6MZYuZ6iGN03AM:&amp;tbnh=126&amp;tbnw=116&amp;prev=/images?q=%D7%A4%D7%A8%D7%95%D7%A4%D7%99%D7%9C+%D7%92%D7%91%D7%A8&amp;gbv=2&amp;ndsp=20&amp;hl=iw&amp;sa=N"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10" Type="http://schemas.openxmlformats.org/officeDocument/2006/relationships/chart" Target="../charts/chart7.xml"/><Relationship Id="rId4" Type="http://schemas.openxmlformats.org/officeDocument/2006/relationships/chart" Target="../charts/chart3.xml"/><Relationship Id="rId9" Type="http://schemas.openxmlformats.org/officeDocument/2006/relationships/chart" Target="../charts/chart6.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notesSlide" Target="../notesSlides/notesSlide14.xml"/><Relationship Id="rId7" Type="http://schemas.openxmlformats.org/officeDocument/2006/relationships/image" Target="../media/image43.png"/><Relationship Id="rId2" Type="http://schemas.openxmlformats.org/officeDocument/2006/relationships/slideLayout" Target="../slideLayouts/slideLayout12.xml"/><Relationship Id="rId1" Type="http://schemas.openxmlformats.org/officeDocument/2006/relationships/tags" Target="../tags/tag10.xml"/><Relationship Id="rId6" Type="http://schemas.openxmlformats.org/officeDocument/2006/relationships/image" Target="../media/image42.jpg"/><Relationship Id="rId5" Type="http://schemas.openxmlformats.org/officeDocument/2006/relationships/image" Target="../media/image41.jpeg"/><Relationship Id="rId4" Type="http://schemas.openxmlformats.org/officeDocument/2006/relationships/image" Target="../media/image40.pn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8.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7.jpe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9.xml"/><Relationship Id="rId16"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image" Target="../media/image21.jpeg"/><Relationship Id="rId11" Type="http://schemas.openxmlformats.org/officeDocument/2006/relationships/image" Target="../media/image26.png"/><Relationship Id="rId5" Type="http://schemas.openxmlformats.org/officeDocument/2006/relationships/image" Target="../media/image20.png"/><Relationship Id="rId15" Type="http://schemas.openxmlformats.org/officeDocument/2006/relationships/image" Target="../media/image30.jpeg"/><Relationship Id="rId10" Type="http://schemas.openxmlformats.org/officeDocument/2006/relationships/image" Target="../media/image25.png"/><Relationship Id="rId4" Type="http://schemas.openxmlformats.org/officeDocument/2006/relationships/image" Target="../media/image19.jpeg"/><Relationship Id="rId9" Type="http://schemas.openxmlformats.org/officeDocument/2006/relationships/image" Target="../media/image24.png"/><Relationship Id="rId1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לבן 13"/>
          <p:cNvSpPr/>
          <p:nvPr/>
        </p:nvSpPr>
        <p:spPr>
          <a:xfrm>
            <a:off x="1" y="1556792"/>
            <a:ext cx="9144000" cy="936104"/>
          </a:xfrm>
          <a:prstGeom prst="rect">
            <a:avLst/>
          </a:prstGeom>
          <a:solidFill>
            <a:schemeClr val="bg1"/>
          </a:solidFill>
          <a:ln>
            <a:solidFill>
              <a:schemeClr val="bg1"/>
            </a:solidFill>
          </a:ln>
          <a:effectLst>
            <a:outerShdw blurRad="203200"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itchFamily="34" charset="0"/>
              <a:ea typeface="Tahoma" pitchFamily="34" charset="0"/>
              <a:cs typeface="Tahoma" pitchFamily="34" charset="0"/>
            </a:endParaRPr>
          </a:p>
        </p:txBody>
      </p:sp>
      <p:sp>
        <p:nvSpPr>
          <p:cNvPr id="12" name="מלבן 11"/>
          <p:cNvSpPr/>
          <p:nvPr/>
        </p:nvSpPr>
        <p:spPr>
          <a:xfrm rot="10800000">
            <a:off x="-4096" y="1591924"/>
            <a:ext cx="9148096" cy="1477035"/>
          </a:xfrm>
          <a:prstGeom prst="rect">
            <a:avLst/>
          </a:prstGeom>
          <a:solidFill>
            <a:schemeClr val="bg1"/>
          </a:solidFill>
          <a:ln>
            <a:solidFill>
              <a:schemeClr val="bg1"/>
            </a:solidFill>
          </a:ln>
          <a:effectLst>
            <a:outerShdw blurRad="203200" dist="635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50000"/>
                </a:schemeClr>
              </a:solidFill>
              <a:latin typeface="Tahoma" pitchFamily="34" charset="0"/>
              <a:ea typeface="Tahoma" pitchFamily="34" charset="0"/>
              <a:cs typeface="Tahoma" pitchFamily="34" charset="0"/>
            </a:endParaRPr>
          </a:p>
        </p:txBody>
      </p:sp>
      <p:sp>
        <p:nvSpPr>
          <p:cNvPr id="10" name="מלבן 9"/>
          <p:cNvSpPr/>
          <p:nvPr/>
        </p:nvSpPr>
        <p:spPr bwMode="auto">
          <a:xfrm>
            <a:off x="-326592" y="980598"/>
            <a:ext cx="9793088" cy="3672407"/>
          </a:xfrm>
          <a:prstGeom prst="rect">
            <a:avLst/>
          </a:prstGeom>
        </p:spPr>
        <p:txBody>
          <a:bodyPr/>
          <a:ls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rtl="0">
              <a:defRPr/>
            </a:pPr>
            <a:r>
              <a:rPr lang="en-US" sz="3200" b="1" dirty="0">
                <a:latin typeface="Tahoma" pitchFamily="34" charset="0"/>
                <a:ea typeface="Tahoma" pitchFamily="34" charset="0"/>
                <a:cs typeface="Tahoma" pitchFamily="34" charset="0"/>
              </a:rPr>
              <a:t>Using Evidence Based HRM and Strategic Planning to Enhance Participation of Under Represented Groups</a:t>
            </a:r>
          </a:p>
        </p:txBody>
      </p:sp>
      <p:pic>
        <p:nvPicPr>
          <p:cNvPr id="7"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826" t="35042" r="38132" b="22745"/>
          <a:stretch/>
        </p:blipFill>
        <p:spPr bwMode="auto">
          <a:xfrm>
            <a:off x="1908837" y="2528028"/>
            <a:ext cx="4834869" cy="3178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מלבן 7"/>
          <p:cNvSpPr/>
          <p:nvPr/>
        </p:nvSpPr>
        <p:spPr bwMode="auto">
          <a:xfrm>
            <a:off x="258374" y="5615930"/>
            <a:ext cx="8623156" cy="1084263"/>
          </a:xfrm>
          <a:prstGeom prst="rect">
            <a:avLst/>
          </a:prstGeom>
        </p:spPr>
        <p:txBody>
          <a:bodyPr/>
          <a:ls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rtl="0">
              <a:defRPr/>
            </a:pPr>
            <a:r>
              <a:rPr lang="en-US" sz="2400" b="1" dirty="0" smtClean="0">
                <a:solidFill>
                  <a:srgbClr val="000000"/>
                </a:solidFill>
                <a:latin typeface="Tahoma" pitchFamily="34" charset="0"/>
                <a:ea typeface="Tahoma" pitchFamily="34" charset="0"/>
                <a:cs typeface="Tahoma" pitchFamily="34" charset="0"/>
              </a:rPr>
              <a:t>Iris </a:t>
            </a:r>
            <a:r>
              <a:rPr lang="en-US" sz="2400" b="1" dirty="0">
                <a:solidFill>
                  <a:srgbClr val="000000"/>
                </a:solidFill>
                <a:latin typeface="Tahoma" pitchFamily="34" charset="0"/>
                <a:ea typeface="Tahoma" pitchFamily="34" charset="0"/>
                <a:cs typeface="Tahoma" pitchFamily="34" charset="0"/>
              </a:rPr>
              <a:t>Nehemia</a:t>
            </a:r>
          </a:p>
          <a:p>
            <a:pPr algn="ctr" rtl="0">
              <a:defRPr/>
            </a:pPr>
            <a:r>
              <a:rPr lang="en-US" sz="2000" dirty="0">
                <a:solidFill>
                  <a:srgbClr val="000000"/>
                </a:solidFill>
                <a:latin typeface="Tahoma" pitchFamily="34" charset="0"/>
                <a:ea typeface="Tahoma" pitchFamily="34" charset="0"/>
                <a:cs typeface="Tahoma" pitchFamily="34" charset="0"/>
              </a:rPr>
              <a:t>Strategic Planning Department Director</a:t>
            </a:r>
          </a:p>
        </p:txBody>
      </p:sp>
    </p:spTree>
    <p:extLst>
      <p:ext uri="{BB962C8B-B14F-4D97-AF65-F5344CB8AC3E}">
        <p14:creationId xmlns:p14="http://schemas.microsoft.com/office/powerpoint/2010/main" val="25087856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1"/>
          <p:cNvSpPr>
            <a:spLocks noGrp="1"/>
          </p:cNvSpPr>
          <p:nvPr>
            <p:ph type="title" idx="4294967295"/>
          </p:nvPr>
        </p:nvSpPr>
        <p:spPr>
          <a:xfrm>
            <a:off x="1115616" y="764704"/>
            <a:ext cx="5616624" cy="603448"/>
          </a:xfrm>
          <a:prstGeom prst="rect">
            <a:avLst/>
          </a:prstGeom>
        </p:spPr>
        <p:txBody>
          <a:bodyPr>
            <a:noAutofit/>
          </a:bodyPr>
          <a:lstStyle/>
          <a:p>
            <a:pPr algn="l" rtl="0"/>
            <a:r>
              <a:rPr lang="en-US" sz="3200" b="1" dirty="0">
                <a:latin typeface="Tahoma" pitchFamily="34" charset="0"/>
                <a:ea typeface="Tahoma" pitchFamily="34" charset="0"/>
                <a:cs typeface="Tahoma" pitchFamily="34" charset="0"/>
              </a:rPr>
              <a:t> A Strategic map</a:t>
            </a:r>
            <a:br>
              <a:rPr lang="en-US" sz="3200" b="1" dirty="0">
                <a:latin typeface="Tahoma" pitchFamily="34" charset="0"/>
                <a:ea typeface="Tahoma" pitchFamily="34" charset="0"/>
                <a:cs typeface="Tahoma" pitchFamily="34" charset="0"/>
              </a:rPr>
            </a:br>
            <a:endParaRPr lang="he-IL" sz="2400" b="1" dirty="0">
              <a:latin typeface="Tahoma" pitchFamily="34" charset="0"/>
              <a:ea typeface="Tahoma" pitchFamily="34" charset="0"/>
              <a:cs typeface="Tahoma" pitchFamily="34" charset="0"/>
            </a:endParaRPr>
          </a:p>
        </p:txBody>
      </p:sp>
      <p:pic>
        <p:nvPicPr>
          <p:cNvPr id="24" name="תמונה 23"/>
          <p:cNvPicPr>
            <a:picLocks noChangeAspect="1"/>
          </p:cNvPicPr>
          <p:nvPr/>
        </p:nvPicPr>
        <p:blipFill rotWithShape="1">
          <a:blip r:embed="rId3" cstate="print">
            <a:extLst>
              <a:ext uri="{28A0092B-C50C-407E-A947-70E740481C1C}">
                <a14:useLocalDpi xmlns:a14="http://schemas.microsoft.com/office/drawing/2010/main"/>
              </a:ext>
            </a:extLst>
          </a:blip>
          <a:srcRect t="14420"/>
          <a:stretch/>
        </p:blipFill>
        <p:spPr>
          <a:xfrm>
            <a:off x="58901" y="1584177"/>
            <a:ext cx="8977595" cy="5126344"/>
          </a:xfrm>
          <a:prstGeom prst="rect">
            <a:avLst/>
          </a:prstGeom>
          <a:ln>
            <a:noFill/>
          </a:ln>
          <a:effectLst>
            <a:outerShdw blurRad="292100" dist="139700" dir="2700000" algn="tl" rotWithShape="0">
              <a:srgbClr val="333333">
                <a:alpha val="65000"/>
              </a:srgbClr>
            </a:outerShdw>
          </a:effectLst>
        </p:spPr>
      </p:pic>
      <p:cxnSp>
        <p:nvCxnSpPr>
          <p:cNvPr id="7" name="מחבר ישר 6"/>
          <p:cNvCxnSpPr/>
          <p:nvPr/>
        </p:nvCxnSpPr>
        <p:spPr>
          <a:xfrm flipH="1">
            <a:off x="4716016" y="1087880"/>
            <a:ext cx="446449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מחבר ישר 7"/>
          <p:cNvCxnSpPr/>
          <p:nvPr/>
        </p:nvCxnSpPr>
        <p:spPr>
          <a:xfrm flipH="1">
            <a:off x="6" y="1087873"/>
            <a:ext cx="111561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8901" y="1122511"/>
            <a:ext cx="8329523" cy="461665"/>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rtlCol="1">
            <a:spAutoFit/>
          </a:bodyPr>
          <a:lstStyle/>
          <a:p>
            <a:pPr algn="l" rtl="0"/>
            <a:r>
              <a:rPr lang="en-US" sz="2400" b="1" dirty="0">
                <a:solidFill>
                  <a:schemeClr val="tx2">
                    <a:lumMod val="75000"/>
                  </a:schemeClr>
                </a:solidFill>
                <a:latin typeface="Tahoma" pitchFamily="34" charset="0"/>
                <a:ea typeface="Tahoma" pitchFamily="34" charset="0"/>
                <a:cs typeface="Tahoma" pitchFamily="34" charset="0"/>
              </a:rPr>
              <a:t>The map reflects the wanted outcomes of our efforts</a:t>
            </a:r>
            <a:endParaRPr lang="he-IL" sz="2400" b="1" dirty="0">
              <a:solidFill>
                <a:schemeClr val="tx2">
                  <a:lumMod val="75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628772103"/>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מלבן 23"/>
          <p:cNvSpPr/>
          <p:nvPr/>
        </p:nvSpPr>
        <p:spPr>
          <a:xfrm>
            <a:off x="0" y="6669361"/>
            <a:ext cx="9159145" cy="188640"/>
          </a:xfrm>
          <a:prstGeom prst="rect">
            <a:avLst/>
          </a:prstGeom>
          <a:solidFill>
            <a:srgbClr val="3366FF"/>
          </a:solidFill>
          <a:ln>
            <a:noFill/>
          </a:ln>
          <a:effectLst>
            <a:outerShdw blurRad="114300" dist="76200" dir="84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nchorCtr="1"/>
          <a:lstStyle/>
          <a:p>
            <a:pPr marL="220663" indent="-220663" algn="ctr">
              <a:buFont typeface="Tahoma" pitchFamily="34" charset="0"/>
              <a:buNone/>
            </a:pPr>
            <a:endParaRPr lang="he-IL" sz="4000" kern="1500" spc="40" dirty="0">
              <a:latin typeface="Tahoma" pitchFamily="34" charset="0"/>
              <a:ea typeface="Tahoma" pitchFamily="34" charset="0"/>
              <a:cs typeface="Tahoma" pitchFamily="34" charset="0"/>
            </a:endParaRPr>
          </a:p>
        </p:txBody>
      </p:sp>
      <p:graphicFrame>
        <p:nvGraphicFramePr>
          <p:cNvPr id="19" name="דיאגרמה 18"/>
          <p:cNvGraphicFramePr/>
          <p:nvPr>
            <p:extLst>
              <p:ext uri="{D42A27DB-BD31-4B8C-83A1-F6EECF244321}">
                <p14:modId xmlns:p14="http://schemas.microsoft.com/office/powerpoint/2010/main" val="1246112404"/>
              </p:ext>
            </p:extLst>
          </p:nvPr>
        </p:nvGraphicFramePr>
        <p:xfrm>
          <a:off x="1483846" y="1770534"/>
          <a:ext cx="6475030" cy="4322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כותרת 1"/>
          <p:cNvSpPr>
            <a:spLocks noGrp="1"/>
          </p:cNvSpPr>
          <p:nvPr>
            <p:ph type="title"/>
          </p:nvPr>
        </p:nvSpPr>
        <p:spPr>
          <a:xfrm>
            <a:off x="457200" y="216282"/>
            <a:ext cx="8229600" cy="1754326"/>
          </a:xfrm>
        </p:spPr>
        <p:txBody>
          <a:bodyPr wrap="square">
            <a:spAutoFit/>
          </a:bodyPr>
          <a:lstStyle/>
          <a:p>
            <a:pPr marL="220663" indent="-220663" algn="ctr">
              <a:buFont typeface="Tahoma" pitchFamily="34" charset="0"/>
            </a:pPr>
            <a:r>
              <a:rPr lang="en-US" sz="3600" b="1" dirty="0">
                <a:solidFill>
                  <a:schemeClr val="tx1"/>
                </a:solidFill>
                <a:latin typeface="Tahoma" panose="020B0604030504040204" pitchFamily="34" charset="0"/>
                <a:ea typeface="Tahoma" panose="020B0604030504040204" pitchFamily="34" charset="0"/>
                <a:cs typeface="Tahoma" panose="020B0604030504040204" pitchFamily="34" charset="0"/>
              </a:rPr>
              <a:t/>
            </a:r>
            <a:br>
              <a:rPr lang="en-US" sz="3600" b="1" dirty="0">
                <a:solidFill>
                  <a:schemeClr val="tx1"/>
                </a:solidFill>
                <a:latin typeface="Tahoma" panose="020B0604030504040204" pitchFamily="34" charset="0"/>
                <a:ea typeface="Tahoma" panose="020B0604030504040204" pitchFamily="34" charset="0"/>
                <a:cs typeface="Tahoma" panose="020B0604030504040204" pitchFamily="34" charset="0"/>
              </a:rPr>
            </a:b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Yearly  cycle  of  Planning</a:t>
            </a:r>
            <a:r>
              <a:rPr lang="he-IL" sz="3600" b="1" dirty="0">
                <a:solidFill>
                  <a:schemeClr val="tx1"/>
                </a:solidFill>
                <a:latin typeface="Tahoma" panose="020B0604030504040204" pitchFamily="34" charset="0"/>
                <a:ea typeface="Tahoma" panose="020B0604030504040204" pitchFamily="34" charset="0"/>
                <a:cs typeface="Tahoma" panose="020B0604030504040204" pitchFamily="34" charset="0"/>
              </a:rPr>
              <a:t/>
            </a:r>
            <a:br>
              <a:rPr lang="he-IL" sz="3600" b="1"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he-IL" sz="36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a:off x="1667653" y="5516091"/>
            <a:ext cx="2808312" cy="923330"/>
          </a:xfrm>
          <a:prstGeom prst="rect">
            <a:avLst/>
          </a:prstGeom>
          <a:noFill/>
        </p:spPr>
        <p:txBody>
          <a:bodyPr wrap="square" rtlCol="1">
            <a:spAutoFit/>
          </a:bodyPr>
          <a:lstStyle/>
          <a:p>
            <a:pPr algn="l"/>
            <a:r>
              <a:rPr lang="en-US" b="1" dirty="0">
                <a:solidFill>
                  <a:srgbClr val="775F55"/>
                </a:solidFill>
                <a:latin typeface="Tahoma" pitchFamily="34" charset="0"/>
                <a:ea typeface="Tahoma" pitchFamily="34" charset="0"/>
                <a:cs typeface="Tahoma" pitchFamily="34" charset="0"/>
              </a:rPr>
              <a:t>August</a:t>
            </a:r>
            <a:endParaRPr lang="he-IL" b="1" dirty="0">
              <a:solidFill>
                <a:srgbClr val="775F55"/>
              </a:solidFill>
              <a:latin typeface="Tahoma" pitchFamily="34" charset="0"/>
              <a:ea typeface="Tahoma" pitchFamily="34" charset="0"/>
              <a:cs typeface="Tahoma" pitchFamily="34" charset="0"/>
            </a:endParaRPr>
          </a:p>
          <a:p>
            <a:pPr algn="l"/>
            <a:r>
              <a:rPr lang="en-US" b="1" dirty="0">
                <a:solidFill>
                  <a:srgbClr val="DD8047"/>
                </a:solidFill>
                <a:latin typeface="Tahoma" pitchFamily="34" charset="0"/>
                <a:ea typeface="Tahoma" pitchFamily="34" charset="0"/>
                <a:cs typeface="Tahoma" pitchFamily="34" charset="0"/>
              </a:rPr>
              <a:t>Government Budget discussions</a:t>
            </a:r>
            <a:endParaRPr lang="he-IL" b="1" dirty="0">
              <a:solidFill>
                <a:srgbClr val="DD8047"/>
              </a:solidFill>
              <a:latin typeface="Tahoma" pitchFamily="34" charset="0"/>
              <a:ea typeface="Tahoma" pitchFamily="34" charset="0"/>
              <a:cs typeface="Tahoma" pitchFamily="34" charset="0"/>
            </a:endParaRPr>
          </a:p>
        </p:txBody>
      </p:sp>
      <p:sp>
        <p:nvSpPr>
          <p:cNvPr id="13" name="TextBox 12"/>
          <p:cNvSpPr txBox="1"/>
          <p:nvPr/>
        </p:nvSpPr>
        <p:spPr>
          <a:xfrm>
            <a:off x="107504" y="2634630"/>
            <a:ext cx="2658483" cy="369332"/>
          </a:xfrm>
          <a:prstGeom prst="rect">
            <a:avLst/>
          </a:prstGeom>
          <a:noFill/>
        </p:spPr>
        <p:txBody>
          <a:bodyPr wrap="square" rtlCol="1">
            <a:spAutoFit/>
          </a:bodyPr>
          <a:lstStyle/>
          <a:p>
            <a:r>
              <a:rPr lang="en-US" b="1" dirty="0">
                <a:solidFill>
                  <a:srgbClr val="775F55"/>
                </a:solidFill>
                <a:latin typeface="Tahoma" pitchFamily="34" charset="0"/>
                <a:ea typeface="Tahoma" pitchFamily="34" charset="0"/>
                <a:cs typeface="Tahoma" pitchFamily="34" charset="0"/>
              </a:rPr>
              <a:t>November</a:t>
            </a:r>
            <a:r>
              <a:rPr lang="he-IL" dirty="0">
                <a:solidFill>
                  <a:srgbClr val="DD8047"/>
                </a:solidFill>
                <a:latin typeface="Tahoma" pitchFamily="34" charset="0"/>
                <a:ea typeface="Tahoma" pitchFamily="34" charset="0"/>
                <a:cs typeface="Tahoma" pitchFamily="34" charset="0"/>
              </a:rPr>
              <a:t> </a:t>
            </a:r>
            <a:endParaRPr lang="en-US" dirty="0">
              <a:solidFill>
                <a:srgbClr val="DD8047"/>
              </a:solidFill>
              <a:latin typeface="Tahoma" pitchFamily="34" charset="0"/>
              <a:ea typeface="Tahoma" pitchFamily="34" charset="0"/>
              <a:cs typeface="Tahoma" pitchFamily="34" charset="0"/>
            </a:endParaRPr>
          </a:p>
        </p:txBody>
      </p:sp>
      <p:sp>
        <p:nvSpPr>
          <p:cNvPr id="14" name="TextBox 13"/>
          <p:cNvSpPr txBox="1"/>
          <p:nvPr/>
        </p:nvSpPr>
        <p:spPr>
          <a:xfrm>
            <a:off x="539552" y="1497558"/>
            <a:ext cx="3240360" cy="646331"/>
          </a:xfrm>
          <a:prstGeom prst="rect">
            <a:avLst/>
          </a:prstGeom>
          <a:noFill/>
        </p:spPr>
        <p:txBody>
          <a:bodyPr wrap="square" rtlCol="1">
            <a:spAutoFit/>
          </a:bodyPr>
          <a:lstStyle/>
          <a:p>
            <a:r>
              <a:rPr lang="en-US" b="1" dirty="0">
                <a:solidFill>
                  <a:srgbClr val="775F55"/>
                </a:solidFill>
                <a:latin typeface="Tahoma" pitchFamily="34" charset="0"/>
                <a:ea typeface="Tahoma" pitchFamily="34" charset="0"/>
                <a:cs typeface="Tahoma" pitchFamily="34" charset="0"/>
              </a:rPr>
              <a:t>December</a:t>
            </a:r>
            <a:r>
              <a:rPr lang="he-IL" dirty="0">
                <a:solidFill>
                  <a:srgbClr val="DD8047"/>
                </a:solidFill>
                <a:latin typeface="Tahoma" pitchFamily="34" charset="0"/>
                <a:ea typeface="Tahoma" pitchFamily="34" charset="0"/>
                <a:cs typeface="Tahoma" pitchFamily="34" charset="0"/>
              </a:rPr>
              <a:t> </a:t>
            </a:r>
          </a:p>
          <a:p>
            <a:pPr algn="l" rtl="0"/>
            <a:r>
              <a:rPr lang="en-US" b="1" dirty="0">
                <a:solidFill>
                  <a:srgbClr val="DD8047"/>
                </a:solidFill>
                <a:latin typeface="Tahoma" pitchFamily="34" charset="0"/>
                <a:ea typeface="Tahoma" pitchFamily="34" charset="0"/>
                <a:cs typeface="Tahoma" pitchFamily="34" charset="0"/>
              </a:rPr>
              <a:t>Vote on State Budget Law</a:t>
            </a:r>
            <a:endParaRPr lang="he-IL" b="1" dirty="0">
              <a:solidFill>
                <a:srgbClr val="DD8047"/>
              </a:solidFill>
              <a:latin typeface="Tahoma" pitchFamily="34" charset="0"/>
              <a:ea typeface="Tahoma" pitchFamily="34" charset="0"/>
              <a:cs typeface="Tahoma" pitchFamily="34" charset="0"/>
            </a:endParaRPr>
          </a:p>
        </p:txBody>
      </p:sp>
      <p:sp>
        <p:nvSpPr>
          <p:cNvPr id="15" name="TextBox 14"/>
          <p:cNvSpPr txBox="1"/>
          <p:nvPr/>
        </p:nvSpPr>
        <p:spPr>
          <a:xfrm>
            <a:off x="6331904" y="2042617"/>
            <a:ext cx="2354896" cy="1200329"/>
          </a:xfrm>
          <a:prstGeom prst="rect">
            <a:avLst/>
          </a:prstGeom>
          <a:noFill/>
        </p:spPr>
        <p:txBody>
          <a:bodyPr wrap="square" rtlCol="1">
            <a:spAutoFit/>
          </a:bodyPr>
          <a:lstStyle/>
          <a:p>
            <a:pPr algn="l"/>
            <a:endParaRPr lang="en-US" b="1" dirty="0">
              <a:solidFill>
                <a:srgbClr val="94B6D2"/>
              </a:solidFill>
              <a:latin typeface="Tahoma" pitchFamily="34" charset="0"/>
              <a:ea typeface="Tahoma" pitchFamily="34" charset="0"/>
              <a:cs typeface="Tahoma" pitchFamily="34" charset="0"/>
            </a:endParaRPr>
          </a:p>
          <a:p>
            <a:pPr algn="l"/>
            <a:r>
              <a:rPr lang="en-US" b="1" dirty="0">
                <a:solidFill>
                  <a:srgbClr val="DD8047"/>
                </a:solidFill>
                <a:latin typeface="Tahoma" pitchFamily="34" charset="0"/>
                <a:ea typeface="Tahoma" pitchFamily="34" charset="0"/>
                <a:cs typeface="Tahoma" pitchFamily="34" charset="0"/>
              </a:rPr>
              <a:t>HR Ministries data analysis</a:t>
            </a:r>
            <a:endParaRPr lang="he-IL" b="1" dirty="0">
              <a:solidFill>
                <a:srgbClr val="DD8047"/>
              </a:solidFill>
              <a:latin typeface="Tahoma" pitchFamily="34" charset="0"/>
              <a:ea typeface="Tahoma" pitchFamily="34" charset="0"/>
              <a:cs typeface="Tahoma" pitchFamily="34" charset="0"/>
            </a:endParaRPr>
          </a:p>
          <a:p>
            <a:pPr algn="l"/>
            <a:endParaRPr lang="he-IL" b="1" dirty="0">
              <a:solidFill>
                <a:srgbClr val="94B6D2"/>
              </a:solidFill>
              <a:latin typeface="Tahoma" pitchFamily="34" charset="0"/>
              <a:ea typeface="Tahoma" pitchFamily="34" charset="0"/>
              <a:cs typeface="Tahoma" pitchFamily="34" charset="0"/>
            </a:endParaRPr>
          </a:p>
        </p:txBody>
      </p:sp>
      <p:sp>
        <p:nvSpPr>
          <p:cNvPr id="16" name="TextBox 15"/>
          <p:cNvSpPr txBox="1"/>
          <p:nvPr/>
        </p:nvSpPr>
        <p:spPr>
          <a:xfrm>
            <a:off x="5641338" y="5720675"/>
            <a:ext cx="3719948" cy="646331"/>
          </a:xfrm>
          <a:prstGeom prst="rect">
            <a:avLst/>
          </a:prstGeom>
          <a:noFill/>
        </p:spPr>
        <p:txBody>
          <a:bodyPr wrap="square" rtlCol="1">
            <a:spAutoFit/>
          </a:bodyPr>
          <a:lstStyle/>
          <a:p>
            <a:pPr algn="l"/>
            <a:r>
              <a:rPr lang="en-US" b="1" dirty="0">
                <a:solidFill>
                  <a:srgbClr val="775F55"/>
                </a:solidFill>
                <a:latin typeface="Tahoma" pitchFamily="34" charset="0"/>
                <a:ea typeface="Tahoma" pitchFamily="34" charset="0"/>
                <a:cs typeface="Tahoma" pitchFamily="34" charset="0"/>
              </a:rPr>
              <a:t>June-July</a:t>
            </a:r>
          </a:p>
          <a:p>
            <a:pPr algn="l"/>
            <a:r>
              <a:rPr lang="en-US" b="1" dirty="0">
                <a:solidFill>
                  <a:schemeClr val="accent2"/>
                </a:solidFill>
                <a:latin typeface="Tahoma" pitchFamily="34" charset="0"/>
                <a:ea typeface="Tahoma" pitchFamily="34" charset="0"/>
                <a:cs typeface="Tahoma" pitchFamily="34" charset="0"/>
              </a:rPr>
              <a:t> Planning guidelines </a:t>
            </a:r>
          </a:p>
        </p:txBody>
      </p:sp>
      <p:sp>
        <p:nvSpPr>
          <p:cNvPr id="17" name="TextBox 16"/>
          <p:cNvSpPr txBox="1"/>
          <p:nvPr/>
        </p:nvSpPr>
        <p:spPr>
          <a:xfrm>
            <a:off x="81436" y="4431422"/>
            <a:ext cx="2808312" cy="646331"/>
          </a:xfrm>
          <a:prstGeom prst="rect">
            <a:avLst/>
          </a:prstGeom>
          <a:noFill/>
        </p:spPr>
        <p:txBody>
          <a:bodyPr wrap="square" rtlCol="1">
            <a:spAutoFit/>
          </a:bodyPr>
          <a:lstStyle/>
          <a:p>
            <a:r>
              <a:rPr lang="en-US" b="1" dirty="0">
                <a:solidFill>
                  <a:srgbClr val="775F55"/>
                </a:solidFill>
                <a:latin typeface="Tahoma" pitchFamily="34" charset="0"/>
                <a:ea typeface="Tahoma" pitchFamily="34" charset="0"/>
                <a:cs typeface="Tahoma" pitchFamily="34" charset="0"/>
              </a:rPr>
              <a:t>September- October</a:t>
            </a:r>
          </a:p>
          <a:p>
            <a:pPr algn="l" rtl="0"/>
            <a:r>
              <a:rPr lang="en-US" b="1" dirty="0">
                <a:solidFill>
                  <a:srgbClr val="DD8047"/>
                </a:solidFill>
                <a:latin typeface="Tahoma" pitchFamily="34" charset="0"/>
                <a:ea typeface="Tahoma" pitchFamily="34" charset="0"/>
                <a:cs typeface="Tahoma" pitchFamily="34" charset="0"/>
              </a:rPr>
              <a:t>Ministry HR work plan</a:t>
            </a:r>
            <a:endParaRPr lang="en-US" sz="2800" b="1" dirty="0">
              <a:solidFill>
                <a:srgbClr val="775F55"/>
              </a:solidFill>
              <a:latin typeface="Tahoma" pitchFamily="34" charset="0"/>
              <a:ea typeface="Tahoma" pitchFamily="34" charset="0"/>
              <a:cs typeface="Tahoma" pitchFamily="34" charset="0"/>
            </a:endParaRPr>
          </a:p>
        </p:txBody>
      </p:sp>
      <p:sp>
        <p:nvSpPr>
          <p:cNvPr id="21" name="מלבן 20"/>
          <p:cNvSpPr/>
          <p:nvPr/>
        </p:nvSpPr>
        <p:spPr>
          <a:xfrm>
            <a:off x="5983996" y="1664881"/>
            <a:ext cx="3034632" cy="369332"/>
          </a:xfrm>
          <a:prstGeom prst="rect">
            <a:avLst/>
          </a:prstGeom>
        </p:spPr>
        <p:txBody>
          <a:bodyPr wrap="square">
            <a:spAutoFit/>
          </a:bodyPr>
          <a:lstStyle/>
          <a:p>
            <a:pPr algn="l"/>
            <a:r>
              <a:rPr lang="en-US" b="1" dirty="0">
                <a:solidFill>
                  <a:srgbClr val="775F55"/>
                </a:solidFill>
                <a:latin typeface="Tahoma" pitchFamily="34" charset="0"/>
                <a:ea typeface="Tahoma" pitchFamily="34" charset="0"/>
                <a:cs typeface="Tahoma" pitchFamily="34" charset="0"/>
              </a:rPr>
              <a:t>January-April</a:t>
            </a:r>
          </a:p>
        </p:txBody>
      </p:sp>
      <p:sp>
        <p:nvSpPr>
          <p:cNvPr id="22" name="מלבן 21"/>
          <p:cNvSpPr/>
          <p:nvPr/>
        </p:nvSpPr>
        <p:spPr>
          <a:xfrm>
            <a:off x="6434764" y="4615991"/>
            <a:ext cx="2619720" cy="1200329"/>
          </a:xfrm>
          <a:prstGeom prst="rect">
            <a:avLst/>
          </a:prstGeom>
        </p:spPr>
        <p:txBody>
          <a:bodyPr wrap="square">
            <a:spAutoFit/>
          </a:bodyPr>
          <a:lstStyle/>
          <a:p>
            <a:pPr algn="l"/>
            <a:r>
              <a:rPr lang="en-US" b="1" dirty="0">
                <a:solidFill>
                  <a:srgbClr val="775F55"/>
                </a:solidFill>
                <a:latin typeface="Tahoma" pitchFamily="34" charset="0"/>
                <a:ea typeface="Tahoma" pitchFamily="34" charset="0"/>
                <a:cs typeface="Tahoma" pitchFamily="34" charset="0"/>
              </a:rPr>
              <a:t>May</a:t>
            </a:r>
          </a:p>
          <a:p>
            <a:pPr algn="l"/>
            <a:r>
              <a:rPr lang="en-US" b="1" dirty="0">
                <a:solidFill>
                  <a:srgbClr val="DD8047"/>
                </a:solidFill>
                <a:latin typeface="Tahoma" pitchFamily="34" charset="0"/>
                <a:ea typeface="Tahoma" pitchFamily="34" charset="0"/>
                <a:cs typeface="Tahoma" pitchFamily="34" charset="0"/>
              </a:rPr>
              <a:t>HR National assessment  </a:t>
            </a:r>
          </a:p>
          <a:p>
            <a:pPr algn="l"/>
            <a:endParaRPr lang="en-US" b="1" dirty="0">
              <a:solidFill>
                <a:srgbClr val="775F55"/>
              </a:solidFill>
              <a:latin typeface="Tahoma" pitchFamily="34" charset="0"/>
              <a:ea typeface="Tahoma" pitchFamily="34" charset="0"/>
              <a:cs typeface="Tahoma" pitchFamily="34" charset="0"/>
            </a:endParaRPr>
          </a:p>
        </p:txBody>
      </p:sp>
      <p:sp>
        <p:nvSpPr>
          <p:cNvPr id="25" name="TextBox 24"/>
          <p:cNvSpPr txBox="1"/>
          <p:nvPr/>
        </p:nvSpPr>
        <p:spPr>
          <a:xfrm>
            <a:off x="2987824" y="2922662"/>
            <a:ext cx="3384376" cy="2062103"/>
          </a:xfrm>
          <a:prstGeom prst="rect">
            <a:avLst/>
          </a:prstGeom>
          <a:noFill/>
        </p:spPr>
        <p:txBody>
          <a:bodyPr wrap="square" rtlCol="1">
            <a:spAutoFit/>
          </a:bodyPr>
          <a:lstStyle/>
          <a:p>
            <a:pPr algn="ctr" rtl="0"/>
            <a:r>
              <a:rPr lang="en-US" sz="3200" b="1" dirty="0">
                <a:solidFill>
                  <a:srgbClr val="94B6D2"/>
                </a:solidFill>
                <a:latin typeface="Tahoma" pitchFamily="34" charset="0"/>
                <a:ea typeface="Tahoma" pitchFamily="34" charset="0"/>
                <a:cs typeface="Tahoma" pitchFamily="34" charset="0"/>
              </a:rPr>
              <a:t>Use of Organizational Diagnostic Tools</a:t>
            </a:r>
            <a:endParaRPr lang="he-IL" sz="3200" b="1" dirty="0">
              <a:solidFill>
                <a:srgbClr val="94B6D2"/>
              </a:solidFill>
              <a:latin typeface="Tahoma" pitchFamily="34" charset="0"/>
              <a:ea typeface="Tahoma" pitchFamily="34" charset="0"/>
              <a:cs typeface="Tahoma" pitchFamily="34" charset="0"/>
            </a:endParaRPr>
          </a:p>
        </p:txBody>
      </p:sp>
      <p:sp>
        <p:nvSpPr>
          <p:cNvPr id="2" name="מלבן 1"/>
          <p:cNvSpPr/>
          <p:nvPr/>
        </p:nvSpPr>
        <p:spPr>
          <a:xfrm>
            <a:off x="0" y="0"/>
            <a:ext cx="9144000"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מלבן 17"/>
          <p:cNvSpPr/>
          <p:nvPr/>
        </p:nvSpPr>
        <p:spPr>
          <a:xfrm>
            <a:off x="580160" y="310560"/>
            <a:ext cx="3415776" cy="369332"/>
          </a:xfrm>
          <a:prstGeom prst="rect">
            <a:avLst/>
          </a:prstGeom>
        </p:spPr>
        <p:txBody>
          <a:bodyPr wrap="square">
            <a:spAutoFit/>
          </a:bodyPr>
          <a:lstStyle/>
          <a:p>
            <a:pPr algn="ctr"/>
            <a:r>
              <a:rPr lang="en-US" b="1" dirty="0">
                <a:solidFill>
                  <a:schemeClr val="accent1"/>
                </a:solidFill>
                <a:latin typeface="Tahoma" panose="020B0604030504040204" pitchFamily="34" charset="0"/>
                <a:ea typeface="Tahoma" panose="020B0604030504040204" pitchFamily="34" charset="0"/>
                <a:cs typeface="Tahoma" panose="020B0604030504040204" pitchFamily="34" charset="0"/>
              </a:rPr>
              <a:t>Civil Service </a:t>
            </a:r>
            <a:r>
              <a:rPr lang="en-US" sz="1800" b="1" kern="1200" dirty="0">
                <a:solidFill>
                  <a:schemeClr val="accent1"/>
                </a:solidFill>
                <a:latin typeface="Tahoma" panose="020B0604030504040204" pitchFamily="34" charset="0"/>
                <a:ea typeface="Tahoma" panose="020B0604030504040204" pitchFamily="34" charset="0"/>
                <a:cs typeface="Tahoma" panose="020B0604030504040204" pitchFamily="34" charset="0"/>
              </a:rPr>
              <a:t>Commission</a:t>
            </a:r>
          </a:p>
        </p:txBody>
      </p:sp>
      <p:pic>
        <p:nvPicPr>
          <p:cNvPr id="20" name="Picture 4" descr="C:\Users\amirmo\Downloads\728px-Emblem_of_Israel.svg.pn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581484" y="209649"/>
            <a:ext cx="437144" cy="54042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Users\amirmo\Desktop\Untitled-1.pn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179512" y="188640"/>
            <a:ext cx="522260" cy="576064"/>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מחבר ישר 25"/>
          <p:cNvCxnSpPr/>
          <p:nvPr/>
        </p:nvCxnSpPr>
        <p:spPr>
          <a:xfrm flipH="1" flipV="1">
            <a:off x="7351166" y="1149253"/>
            <a:ext cx="1771054"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מחבר ישר 26"/>
          <p:cNvCxnSpPr>
            <a:cxnSpLocks/>
          </p:cNvCxnSpPr>
          <p:nvPr/>
        </p:nvCxnSpPr>
        <p:spPr>
          <a:xfrm flipH="1">
            <a:off x="3" y="1149254"/>
            <a:ext cx="1835693" cy="1"/>
          </a:xfrm>
          <a:prstGeom prst="line">
            <a:avLst/>
          </a:prstGeom>
        </p:spPr>
        <p:style>
          <a:lnRef idx="1">
            <a:schemeClr val="accent1"/>
          </a:lnRef>
          <a:fillRef idx="0">
            <a:schemeClr val="accent1"/>
          </a:fillRef>
          <a:effectRef idx="0">
            <a:schemeClr val="accent1"/>
          </a:effectRef>
          <a:fontRef idx="minor">
            <a:schemeClr val="tx1"/>
          </a:fontRef>
        </p:style>
      </p:cxnSp>
      <p:sp>
        <p:nvSpPr>
          <p:cNvPr id="28" name="מציין מיקום של מספר שקופית 7"/>
          <p:cNvSpPr>
            <a:spLocks noGrp="1"/>
          </p:cNvSpPr>
          <p:nvPr>
            <p:ph type="sldNum" sz="quarter" idx="12"/>
          </p:nvPr>
        </p:nvSpPr>
        <p:spPr>
          <a:xfrm>
            <a:off x="-4097" y="6597352"/>
            <a:ext cx="9163241" cy="365125"/>
          </a:xfrm>
        </p:spPr>
        <p:txBody>
          <a:bodyPr/>
          <a:lstStyle/>
          <a:p>
            <a:pPr algn="ctr"/>
            <a:endParaRPr lang="he-IL" b="1" dirty="0">
              <a:solidFill>
                <a:schemeClr val="bg1"/>
              </a:solidFill>
            </a:endParaRPr>
          </a:p>
        </p:txBody>
      </p:sp>
    </p:spTree>
    <p:extLst>
      <p:ext uri="{BB962C8B-B14F-4D97-AF65-F5344CB8AC3E}">
        <p14:creationId xmlns:p14="http://schemas.microsoft.com/office/powerpoint/2010/main" val="3976657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137"/>
          <p:cNvGraphicFramePr>
            <a:graphicFrameLocks noGrp="1"/>
          </p:cNvGraphicFramePr>
          <p:nvPr>
            <p:ph sz="quarter" idx="1"/>
            <p:extLst/>
          </p:nvPr>
        </p:nvGraphicFramePr>
        <p:xfrm>
          <a:off x="461963" y="1133475"/>
          <a:ext cx="8340725" cy="4953232"/>
        </p:xfrm>
        <a:graphic>
          <a:graphicData uri="http://schemas.openxmlformats.org/drawingml/2006/table">
            <a:tbl>
              <a:tblPr rtl="1"/>
              <a:tblGrid>
                <a:gridCol w="4164724">
                  <a:extLst>
                    <a:ext uri="{9D8B030D-6E8A-4147-A177-3AD203B41FA5}">
                      <a16:colId xmlns:a16="http://schemas.microsoft.com/office/drawing/2014/main" xmlns="" val="20000"/>
                    </a:ext>
                  </a:extLst>
                </a:gridCol>
                <a:gridCol w="4176001">
                  <a:extLst>
                    <a:ext uri="{9D8B030D-6E8A-4147-A177-3AD203B41FA5}">
                      <a16:colId xmlns:a16="http://schemas.microsoft.com/office/drawing/2014/main" xmlns="" val="20001"/>
                    </a:ext>
                  </a:extLst>
                </a:gridCol>
              </a:tblGrid>
              <a:tr h="1750326">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a:ln>
                            <a:noFill/>
                          </a:ln>
                          <a:solidFill>
                            <a:schemeClr val="tx1"/>
                          </a:solidFill>
                          <a:effectLst/>
                          <a:latin typeface="Arial" pitchFamily="34" charset="0"/>
                          <a:cs typeface="Arial" pitchFamily="34" charset="0"/>
                        </a:rPr>
                        <a:t>Employee details</a:t>
                      </a:r>
                      <a:r>
                        <a:rPr kumimoji="0" lang="he-IL" sz="2000" b="1" i="0" u="sng" strike="noStrike" cap="none" normalizeH="0" baseline="0" dirty="0">
                          <a:ln>
                            <a:noFill/>
                          </a:ln>
                          <a:solidFill>
                            <a:schemeClr val="tx1"/>
                          </a:solidFill>
                          <a:effectLst/>
                          <a:latin typeface="Arial" pitchFamily="34" charset="0"/>
                          <a:cs typeface="Arial" pitchFamily="34" charset="0"/>
                        </a:rPr>
                        <a:t>&amp;</a:t>
                      </a:r>
                      <a:r>
                        <a:rPr kumimoji="0" lang="en-US" sz="2000" b="1" i="0" u="sng" strike="noStrike" cap="none" normalizeH="0" baseline="0" dirty="0">
                          <a:ln>
                            <a:noFill/>
                          </a:ln>
                          <a:solidFill>
                            <a:schemeClr val="tx1"/>
                          </a:solidFill>
                          <a:effectLst/>
                          <a:latin typeface="Arial" pitchFamily="34" charset="0"/>
                          <a:cs typeface="Arial" pitchFamily="34" charset="0"/>
                        </a:rPr>
                        <a:t> Data</a:t>
                      </a:r>
                      <a:endParaRPr kumimoji="0" lang="en-US" sz="2800" b="0" i="0" u="none" strike="noStrike" cap="none" normalizeH="0" baseline="0" dirty="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a:ln>
                            <a:noFill/>
                          </a:ln>
                          <a:solidFill>
                            <a:schemeClr val="tx1"/>
                          </a:solidFill>
                          <a:effectLst/>
                          <a:latin typeface="Arial" pitchFamily="34" charset="0"/>
                          <a:cs typeface="Arial" pitchFamily="34" charset="0"/>
                        </a:rPr>
                        <a:t>Assessment center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640177">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a:ln>
                            <a:noFill/>
                          </a:ln>
                          <a:solidFill>
                            <a:schemeClr val="tx1"/>
                          </a:solidFill>
                          <a:effectLst/>
                          <a:latin typeface="Arial" pitchFamily="34" charset="0"/>
                          <a:cs typeface="Arial" pitchFamily="34" charset="0"/>
                        </a:rPr>
                        <a:t>evaluation</a:t>
                      </a:r>
                      <a:r>
                        <a:rPr kumimoji="0" lang="he-IL" sz="2000" b="1" i="0" u="sng" strike="noStrike" cap="none" normalizeH="0" baseline="0" dirty="0">
                          <a:ln>
                            <a:noFill/>
                          </a:ln>
                          <a:solidFill>
                            <a:schemeClr val="tx1"/>
                          </a:solidFill>
                          <a:effectLst/>
                          <a:latin typeface="Arial" pitchFamily="34" charset="0"/>
                          <a:cs typeface="Arial" pitchFamily="34" charset="0"/>
                        </a:rPr>
                        <a:t> </a:t>
                      </a:r>
                      <a:r>
                        <a:rPr kumimoji="0" lang="en-US" sz="2000" b="1" i="0" u="sng" strike="noStrike" cap="none" normalizeH="0" baseline="0" dirty="0">
                          <a:ln>
                            <a:noFill/>
                          </a:ln>
                          <a:solidFill>
                            <a:schemeClr val="tx1"/>
                          </a:solidFill>
                          <a:effectLst/>
                          <a:latin typeface="Arial" pitchFamily="34" charset="0"/>
                          <a:cs typeface="Arial" pitchFamily="34" charset="0"/>
                        </a:rPr>
                        <a:t>Professional officer</a:t>
                      </a:r>
                    </a:p>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accent2"/>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a:ln>
                            <a:noFill/>
                          </a:ln>
                          <a:solidFill>
                            <a:schemeClr val="tx1"/>
                          </a:solidFill>
                          <a:effectLst/>
                          <a:latin typeface="Arial" pitchFamily="34" charset="0"/>
                          <a:cs typeface="Arial" pitchFamily="34" charset="0"/>
                        </a:rPr>
                        <a:t>Performance appraisal</a:t>
                      </a:r>
                    </a:p>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accent2"/>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562729">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a:ln>
                            <a:noFill/>
                          </a:ln>
                          <a:solidFill>
                            <a:schemeClr val="tx1"/>
                          </a:solidFill>
                          <a:effectLst/>
                          <a:latin typeface="Arial" pitchFamily="34" charset="0"/>
                          <a:cs typeface="Arial" pitchFamily="34" charset="0"/>
                        </a:rPr>
                        <a:t>Employee Attitudes Survey</a:t>
                      </a:r>
                    </a:p>
                    <a:p>
                      <a:pPr marL="0" marR="0" lvl="0" indent="0" algn="r" defTabSz="914400" rtl="1"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accent2"/>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2000" b="1" i="0" u="sng" strike="noStrike" cap="none" normalizeH="0" baseline="0" dirty="0">
                          <a:ln>
                            <a:noFill/>
                          </a:ln>
                          <a:solidFill>
                            <a:schemeClr val="tx1"/>
                          </a:solidFill>
                          <a:effectLst/>
                          <a:latin typeface="Arial" pitchFamily="34" charset="0"/>
                          <a:cs typeface="Arial" pitchFamily="34" charset="0"/>
                        </a:rPr>
                        <a:t>Customer Evaluation</a:t>
                      </a:r>
                      <a:endParaRPr kumimoji="0" lang="en-US" sz="2800" b="0" i="0" u="none" strike="noStrike" cap="none" normalizeH="0" baseline="0" dirty="0">
                        <a:ln>
                          <a:noFill/>
                        </a:ln>
                        <a:solidFill>
                          <a:schemeClr val="accent2"/>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bl>
          </a:graphicData>
        </a:graphic>
      </p:graphicFrame>
      <p:grpSp>
        <p:nvGrpSpPr>
          <p:cNvPr id="2066" name="Group 60"/>
          <p:cNvGrpSpPr>
            <a:grpSpLocks/>
          </p:cNvGrpSpPr>
          <p:nvPr/>
        </p:nvGrpSpPr>
        <p:grpSpPr bwMode="auto">
          <a:xfrm>
            <a:off x="4937125" y="3140144"/>
            <a:ext cx="3606866" cy="1378028"/>
            <a:chOff x="2788" y="2463"/>
            <a:chExt cx="2904" cy="907"/>
          </a:xfrm>
        </p:grpSpPr>
        <p:graphicFrame>
          <p:nvGraphicFramePr>
            <p:cNvPr id="3" name="Object 61"/>
            <p:cNvGraphicFramePr>
              <a:graphicFrameLocks noChangeAspect="1"/>
            </p:cNvGraphicFramePr>
            <p:nvPr/>
          </p:nvGraphicFramePr>
          <p:xfrm>
            <a:off x="2903" y="2463"/>
            <a:ext cx="2789" cy="709"/>
          </p:xfrm>
          <a:graphic>
            <a:graphicData uri="http://schemas.openxmlformats.org/drawingml/2006/chart">
              <c:chart xmlns:c="http://schemas.openxmlformats.org/drawingml/2006/chart" xmlns:r="http://schemas.openxmlformats.org/officeDocument/2006/relationships" r:id="rId3"/>
            </a:graphicData>
          </a:graphic>
        </p:graphicFrame>
        <p:sp>
          <p:nvSpPr>
            <p:cNvPr id="2091" name="Text Box 62"/>
            <p:cNvSpPr txBox="1">
              <a:spLocks noChangeArrowheads="1"/>
            </p:cNvSpPr>
            <p:nvPr/>
          </p:nvSpPr>
          <p:spPr bwMode="auto">
            <a:xfrm>
              <a:off x="4714" y="3036"/>
              <a:ext cx="505"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900" b="1" dirty="0">
                  <a:solidFill>
                    <a:srgbClr val="000000"/>
                  </a:solidFill>
                </a:rPr>
                <a:t>Human relations</a:t>
              </a:r>
            </a:p>
          </p:txBody>
        </p:sp>
        <p:sp>
          <p:nvSpPr>
            <p:cNvPr id="2092" name="Text Box 63"/>
            <p:cNvSpPr txBox="1">
              <a:spLocks noChangeArrowheads="1"/>
            </p:cNvSpPr>
            <p:nvPr/>
          </p:nvSpPr>
          <p:spPr bwMode="auto">
            <a:xfrm>
              <a:off x="4041" y="3036"/>
              <a:ext cx="754"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b="1" dirty="0">
                  <a:solidFill>
                    <a:srgbClr val="000000"/>
                  </a:solidFill>
                </a:rPr>
                <a:t>organization</a:t>
              </a:r>
            </a:p>
          </p:txBody>
        </p:sp>
        <p:sp>
          <p:nvSpPr>
            <p:cNvPr id="2093" name="Text Box 64"/>
            <p:cNvSpPr txBox="1">
              <a:spLocks noChangeArrowheads="1"/>
            </p:cNvSpPr>
            <p:nvPr/>
          </p:nvSpPr>
          <p:spPr bwMode="auto">
            <a:xfrm>
              <a:off x="3712" y="3033"/>
              <a:ext cx="503"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b="1" dirty="0">
                  <a:solidFill>
                    <a:srgbClr val="000000"/>
                  </a:solidFill>
                </a:rPr>
                <a:t>Management </a:t>
              </a:r>
            </a:p>
          </p:txBody>
        </p:sp>
        <p:sp>
          <p:nvSpPr>
            <p:cNvPr id="2094" name="Text Box 65"/>
            <p:cNvSpPr txBox="1">
              <a:spLocks noChangeArrowheads="1"/>
            </p:cNvSpPr>
            <p:nvPr/>
          </p:nvSpPr>
          <p:spPr bwMode="auto">
            <a:xfrm>
              <a:off x="3294" y="2897"/>
              <a:ext cx="561" cy="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endParaRPr lang="en-US" sz="900" b="1" dirty="0">
                <a:solidFill>
                  <a:srgbClr val="000000"/>
                </a:solidFill>
              </a:endParaRPr>
            </a:p>
            <a:p>
              <a:pPr algn="ctr" eaLnBrk="1" hangingPunct="1">
                <a:spcBef>
                  <a:spcPct val="50000"/>
                </a:spcBef>
              </a:pPr>
              <a:r>
                <a:rPr lang="en-US" sz="900" b="1" dirty="0">
                  <a:solidFill>
                    <a:srgbClr val="000000"/>
                  </a:solidFill>
                </a:rPr>
                <a:t>Professional Level</a:t>
              </a:r>
            </a:p>
          </p:txBody>
        </p:sp>
        <p:sp>
          <p:nvSpPr>
            <p:cNvPr id="2095" name="Text Box 66"/>
            <p:cNvSpPr txBox="1">
              <a:spLocks noChangeArrowheads="1"/>
            </p:cNvSpPr>
            <p:nvPr/>
          </p:nvSpPr>
          <p:spPr bwMode="auto">
            <a:xfrm>
              <a:off x="2788" y="3033"/>
              <a:ext cx="576"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900" b="1" dirty="0">
                  <a:solidFill>
                    <a:srgbClr val="000000"/>
                  </a:solidFill>
                </a:rPr>
                <a:t>success</a:t>
              </a:r>
            </a:p>
          </p:txBody>
        </p:sp>
      </p:grpSp>
      <p:graphicFrame>
        <p:nvGraphicFramePr>
          <p:cNvPr id="5" name="Object 73"/>
          <p:cNvGraphicFramePr>
            <a:graphicFrameLocks noChangeAspect="1"/>
          </p:cNvGraphicFramePr>
          <p:nvPr/>
        </p:nvGraphicFramePr>
        <p:xfrm>
          <a:off x="814388" y="3265488"/>
          <a:ext cx="3343275" cy="928687"/>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91"/>
          <p:cNvGrpSpPr>
            <a:grpSpLocks/>
          </p:cNvGrpSpPr>
          <p:nvPr/>
        </p:nvGrpSpPr>
        <p:grpSpPr bwMode="auto">
          <a:xfrm>
            <a:off x="218211" y="4839439"/>
            <a:ext cx="4490268" cy="1471784"/>
            <a:chOff x="236" y="2432"/>
            <a:chExt cx="2116" cy="739"/>
          </a:xfrm>
          <a:noFill/>
        </p:grpSpPr>
        <p:grpSp>
          <p:nvGrpSpPr>
            <p:cNvPr id="10" name="Group 92"/>
            <p:cNvGrpSpPr>
              <a:grpSpLocks/>
            </p:cNvGrpSpPr>
            <p:nvPr/>
          </p:nvGrpSpPr>
          <p:grpSpPr bwMode="auto">
            <a:xfrm>
              <a:off x="236" y="2432"/>
              <a:ext cx="2054" cy="739"/>
              <a:chOff x="689" y="2523"/>
              <a:chExt cx="2054" cy="739"/>
            </a:xfrm>
            <a:grpFill/>
          </p:grpSpPr>
          <p:sp>
            <p:nvSpPr>
              <p:cNvPr id="22" name="Rectangle 93"/>
              <p:cNvSpPr>
                <a:spLocks noChangeArrowheads="1"/>
              </p:cNvSpPr>
              <p:nvPr/>
            </p:nvSpPr>
            <p:spPr bwMode="auto">
              <a:xfrm>
                <a:off x="897" y="2523"/>
                <a:ext cx="1846" cy="632"/>
              </a:xfrm>
              <a:prstGeom prst="rect">
                <a:avLst/>
              </a:prstGeom>
              <a:grpFill/>
              <a:ln w="9525">
                <a:noFill/>
                <a:miter lim="800000"/>
                <a:headEnd/>
                <a:tailEnd/>
              </a:ln>
            </p:spPr>
            <p:txBody>
              <a:bodyPr wrap="none" anchor="ctr"/>
              <a:lstStyle/>
              <a:p>
                <a:pPr>
                  <a:defRPr/>
                </a:pPr>
                <a:endParaRPr lang="he-IL">
                  <a:solidFill>
                    <a:prstClr val="black"/>
                  </a:solidFill>
                </a:endParaRPr>
              </a:p>
            </p:txBody>
          </p:sp>
          <p:graphicFrame>
            <p:nvGraphicFramePr>
              <p:cNvPr id="66" name="Object 94"/>
              <p:cNvGraphicFramePr>
                <a:graphicFrameLocks noChangeAspect="1"/>
              </p:cNvGraphicFramePr>
              <p:nvPr/>
            </p:nvGraphicFramePr>
            <p:xfrm>
              <a:off x="689" y="2555"/>
              <a:ext cx="1236" cy="707"/>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 Box 96"/>
              <p:cNvSpPr txBox="1">
                <a:spLocks noChangeArrowheads="1"/>
              </p:cNvSpPr>
              <p:nvPr/>
            </p:nvSpPr>
            <p:spPr bwMode="auto">
              <a:xfrm>
                <a:off x="1021" y="2545"/>
                <a:ext cx="582" cy="155"/>
              </a:xfrm>
              <a:prstGeom prst="rect">
                <a:avLst/>
              </a:prstGeom>
              <a:grpFill/>
              <a:ln w="9525">
                <a:noFill/>
                <a:miter lim="800000"/>
                <a:headEnd/>
                <a:tailEnd/>
              </a:ln>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defRPr/>
                </a:pPr>
                <a:r>
                  <a:rPr lang="en-US" sz="1400" b="1" dirty="0">
                    <a:solidFill>
                      <a:prstClr val="black"/>
                    </a:solidFill>
                  </a:rPr>
                  <a:t>availability</a:t>
                </a:r>
              </a:p>
            </p:txBody>
          </p:sp>
        </p:grpSp>
        <p:graphicFrame>
          <p:nvGraphicFramePr>
            <p:cNvPr id="43" name="Object 97"/>
            <p:cNvGraphicFramePr>
              <a:graphicFrameLocks noChangeAspect="1"/>
            </p:cNvGraphicFramePr>
            <p:nvPr>
              <p:extLst/>
            </p:nvPr>
          </p:nvGraphicFramePr>
          <p:xfrm>
            <a:off x="1185" y="2441"/>
            <a:ext cx="1167" cy="707"/>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2069" name="Group 103"/>
          <p:cNvGrpSpPr>
            <a:grpSpLocks/>
          </p:cNvGrpSpPr>
          <p:nvPr/>
        </p:nvGrpSpPr>
        <p:grpSpPr bwMode="auto">
          <a:xfrm>
            <a:off x="6948488" y="1700213"/>
            <a:ext cx="1584325" cy="936625"/>
            <a:chOff x="4422" y="-63"/>
            <a:chExt cx="1180" cy="772"/>
          </a:xfrm>
        </p:grpSpPr>
        <p:pic>
          <p:nvPicPr>
            <p:cNvPr id="27" name="Picture 98" descr="how-to-draw-faces-50">
              <a:hlinkClick r:id="rId7"/>
            </p:cNvPr>
            <p:cNvPicPr>
              <a:picLocks noChangeAspect="1" noChangeArrowheads="1"/>
            </p:cNvPicPr>
            <p:nvPr/>
          </p:nvPicPr>
          <p:blipFill>
            <a:blip r:embed="rId8" cstate="print">
              <a:extLst/>
            </a:blip>
            <a:srcRect/>
            <a:stretch>
              <a:fillRect/>
            </a:stretch>
          </p:blipFill>
          <p:spPr bwMode="auto">
            <a:xfrm>
              <a:off x="5013" y="-63"/>
              <a:ext cx="589" cy="77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p:spPr>
        </p:pic>
        <p:sp>
          <p:nvSpPr>
            <p:cNvPr id="2086" name="Line 99"/>
            <p:cNvSpPr>
              <a:spLocks noChangeShapeType="1"/>
            </p:cNvSpPr>
            <p:nvPr/>
          </p:nvSpPr>
          <p:spPr bwMode="auto">
            <a:xfrm>
              <a:off x="4422" y="164"/>
              <a:ext cx="54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2087" name="Line 100"/>
            <p:cNvSpPr>
              <a:spLocks noChangeShapeType="1"/>
            </p:cNvSpPr>
            <p:nvPr/>
          </p:nvSpPr>
          <p:spPr bwMode="auto">
            <a:xfrm>
              <a:off x="4422" y="345"/>
              <a:ext cx="54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2088" name="Line 101"/>
            <p:cNvSpPr>
              <a:spLocks noChangeShapeType="1"/>
            </p:cNvSpPr>
            <p:nvPr/>
          </p:nvSpPr>
          <p:spPr bwMode="auto">
            <a:xfrm>
              <a:off x="4422" y="527"/>
              <a:ext cx="54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sp>
          <p:nvSpPr>
            <p:cNvPr id="2089" name="Line 102"/>
            <p:cNvSpPr>
              <a:spLocks noChangeShapeType="1"/>
            </p:cNvSpPr>
            <p:nvPr/>
          </p:nvSpPr>
          <p:spPr bwMode="auto">
            <a:xfrm>
              <a:off x="4422" y="708"/>
              <a:ext cx="545"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he-IL"/>
            </a:p>
          </p:txBody>
        </p:sp>
      </p:grpSp>
      <p:sp>
        <p:nvSpPr>
          <p:cNvPr id="2070" name="Text Box 104"/>
          <p:cNvSpPr txBox="1">
            <a:spLocks noChangeArrowheads="1"/>
          </p:cNvSpPr>
          <p:nvPr/>
        </p:nvSpPr>
        <p:spPr bwMode="auto">
          <a:xfrm>
            <a:off x="4427538" y="1681163"/>
            <a:ext cx="19446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r>
              <a:rPr lang="en-US" sz="1200" b="1" dirty="0">
                <a:solidFill>
                  <a:srgbClr val="000000"/>
                </a:solidFill>
              </a:rPr>
              <a:t>education</a:t>
            </a:r>
          </a:p>
          <a:p>
            <a:pPr eaLnBrk="1" hangingPunct="1">
              <a:buFont typeface="Arial" pitchFamily="34" charset="0"/>
              <a:buChar char="•"/>
            </a:pPr>
            <a:r>
              <a:rPr lang="en-US" sz="1200" b="1" dirty="0">
                <a:solidFill>
                  <a:srgbClr val="000000"/>
                </a:solidFill>
              </a:rPr>
              <a:t>Seniority</a:t>
            </a:r>
            <a:endParaRPr lang="he-IL" sz="1200" b="1" dirty="0">
              <a:solidFill>
                <a:srgbClr val="000000"/>
              </a:solidFill>
            </a:endParaRPr>
          </a:p>
          <a:p>
            <a:pPr eaLnBrk="1" hangingPunct="1">
              <a:buFont typeface="Arial" pitchFamily="34" charset="0"/>
              <a:buChar char="•"/>
            </a:pPr>
            <a:r>
              <a:rPr lang="en-US" sz="1200" b="1" dirty="0">
                <a:solidFill>
                  <a:srgbClr val="000000"/>
                </a:solidFill>
              </a:rPr>
              <a:t>Track Positions</a:t>
            </a:r>
            <a:r>
              <a:rPr lang="he-IL" sz="1200" b="1" dirty="0">
                <a:solidFill>
                  <a:srgbClr val="000000"/>
                </a:solidFill>
              </a:rPr>
              <a:t>.......</a:t>
            </a:r>
          </a:p>
          <a:p>
            <a:pPr eaLnBrk="1" hangingPunct="1">
              <a:buFont typeface="Arial" pitchFamily="34" charset="0"/>
              <a:buChar char="•"/>
            </a:pPr>
            <a:r>
              <a:rPr lang="he-IL" sz="1200" b="1" dirty="0">
                <a:solidFill>
                  <a:srgbClr val="000000"/>
                </a:solidFill>
              </a:rPr>
              <a:t>.......</a:t>
            </a:r>
          </a:p>
        </p:txBody>
      </p:sp>
      <p:sp>
        <p:nvSpPr>
          <p:cNvPr id="2071" name="Text Box 105"/>
          <p:cNvSpPr txBox="1">
            <a:spLocks noChangeArrowheads="1"/>
          </p:cNvSpPr>
          <p:nvPr/>
        </p:nvSpPr>
        <p:spPr bwMode="auto">
          <a:xfrm>
            <a:off x="2124075" y="1651000"/>
            <a:ext cx="2447925" cy="103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10000"/>
              </a:spcBef>
            </a:pPr>
            <a:r>
              <a:rPr lang="en-US" sz="1000" u="sng" dirty="0">
                <a:solidFill>
                  <a:srgbClr val="000000"/>
                </a:solidFill>
              </a:rPr>
              <a:t>Summery </a:t>
            </a:r>
          </a:p>
          <a:p>
            <a:pPr algn="l" rtl="0" eaLnBrk="1" hangingPunct="1">
              <a:spcBef>
                <a:spcPct val="10000"/>
              </a:spcBef>
            </a:pPr>
            <a:r>
              <a:rPr lang="en-US" sz="1000" dirty="0">
                <a:solidFill>
                  <a:srgbClr val="000000"/>
                </a:solidFill>
              </a:rPr>
              <a:t>The employee has good cognitive abilities. Able to learn new topics and present his views clearly. Performing well under pressure, committed, loyal and dedicated to his work</a:t>
            </a:r>
          </a:p>
        </p:txBody>
      </p:sp>
      <p:grpSp>
        <p:nvGrpSpPr>
          <p:cNvPr id="2072" name="Group 111"/>
          <p:cNvGrpSpPr>
            <a:grpSpLocks/>
          </p:cNvGrpSpPr>
          <p:nvPr/>
        </p:nvGrpSpPr>
        <p:grpSpPr bwMode="auto">
          <a:xfrm>
            <a:off x="590550" y="1608138"/>
            <a:ext cx="1592263" cy="1304925"/>
            <a:chOff x="154" y="60"/>
            <a:chExt cx="1003" cy="822"/>
          </a:xfrm>
        </p:grpSpPr>
        <p:graphicFrame>
          <p:nvGraphicFramePr>
            <p:cNvPr id="6" name="Object 2"/>
            <p:cNvGraphicFramePr>
              <a:graphicFrameLocks noChangeAspect="1"/>
            </p:cNvGraphicFramePr>
            <p:nvPr/>
          </p:nvGraphicFramePr>
          <p:xfrm>
            <a:off x="154" y="60"/>
            <a:ext cx="843" cy="737"/>
          </p:xfrm>
          <a:graphic>
            <a:graphicData uri="http://schemas.openxmlformats.org/drawingml/2006/chart">
              <c:chart xmlns:c="http://schemas.openxmlformats.org/drawingml/2006/chart" xmlns:r="http://schemas.openxmlformats.org/officeDocument/2006/relationships" r:id="rId9"/>
            </a:graphicData>
          </a:graphic>
        </p:graphicFrame>
        <p:sp>
          <p:nvSpPr>
            <p:cNvPr id="2082" name="Text Box 107"/>
            <p:cNvSpPr txBox="1">
              <a:spLocks noChangeArrowheads="1"/>
            </p:cNvSpPr>
            <p:nvPr/>
          </p:nvSpPr>
          <p:spPr bwMode="auto">
            <a:xfrm>
              <a:off x="168" y="708"/>
              <a:ext cx="49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en-US" sz="1200" b="1" dirty="0">
                <a:solidFill>
                  <a:srgbClr val="000000"/>
                </a:solidFill>
              </a:endParaRPr>
            </a:p>
          </p:txBody>
        </p:sp>
        <p:sp>
          <p:nvSpPr>
            <p:cNvPr id="2083" name="Text Box 108"/>
            <p:cNvSpPr txBox="1">
              <a:spLocks noChangeArrowheads="1"/>
            </p:cNvSpPr>
            <p:nvPr/>
          </p:nvSpPr>
          <p:spPr bwMode="auto">
            <a:xfrm rot="5400000">
              <a:off x="753" y="303"/>
              <a:ext cx="6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1200" b="1" dirty="0">
                  <a:solidFill>
                    <a:srgbClr val="000000"/>
                  </a:solidFill>
                </a:rPr>
                <a:t>planning</a:t>
              </a:r>
            </a:p>
          </p:txBody>
        </p:sp>
        <p:sp>
          <p:nvSpPr>
            <p:cNvPr id="2084" name="Oval 109"/>
            <p:cNvSpPr>
              <a:spLocks noChangeArrowheads="1"/>
            </p:cNvSpPr>
            <p:nvPr/>
          </p:nvSpPr>
          <p:spPr bwMode="auto">
            <a:xfrm>
              <a:off x="295" y="210"/>
              <a:ext cx="91" cy="90"/>
            </a:xfrm>
            <a:prstGeom prst="ellipse">
              <a:avLst/>
            </a:prstGeom>
            <a:solidFill>
              <a:srgbClr val="000080"/>
            </a:solidFill>
            <a:ln w="9525">
              <a:solidFill>
                <a:schemeClr val="tx1"/>
              </a:solidFill>
              <a:round/>
              <a:headEnd/>
              <a:tailEnd/>
            </a:ln>
          </p:spPr>
          <p:txBody>
            <a:bodyPr wrap="none" anchor="ctr"/>
            <a:lstStyle/>
            <a:p>
              <a:endParaRPr lang="he-IL">
                <a:solidFill>
                  <a:srgbClr val="000000"/>
                </a:solidFill>
              </a:endParaRPr>
            </a:p>
          </p:txBody>
        </p:sp>
      </p:grpSp>
      <p:sp>
        <p:nvSpPr>
          <p:cNvPr id="2073" name="Rectangle 136"/>
          <p:cNvSpPr>
            <a:spLocks noChangeArrowheads="1"/>
          </p:cNvSpPr>
          <p:nvPr/>
        </p:nvSpPr>
        <p:spPr bwMode="auto">
          <a:xfrm>
            <a:off x="-989909" y="576036"/>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800" b="1" spc="-100" dirty="0">
                <a:latin typeface="Tahoma" panose="020B0604030504040204" pitchFamily="34" charset="0"/>
                <a:ea typeface="Tahoma" panose="020B0604030504040204" pitchFamily="34" charset="0"/>
                <a:cs typeface="Tahoma" panose="020B0604030504040204" pitchFamily="34" charset="0"/>
              </a:rPr>
              <a:t>Employee portfolio</a:t>
            </a:r>
            <a:r>
              <a:rPr lang="en-US" sz="2800" b="1" dirty="0"/>
              <a:t> </a:t>
            </a:r>
          </a:p>
        </p:txBody>
      </p:sp>
      <p:graphicFrame>
        <p:nvGraphicFramePr>
          <p:cNvPr id="7" name="Object 3"/>
          <p:cNvGraphicFramePr>
            <a:graphicFrameLocks noChangeAspect="1"/>
          </p:cNvGraphicFramePr>
          <p:nvPr>
            <p:extLst/>
          </p:nvPr>
        </p:nvGraphicFramePr>
        <p:xfrm>
          <a:off x="3682448" y="4828023"/>
          <a:ext cx="6146136" cy="1046163"/>
        </p:xfrm>
        <a:graphic>
          <a:graphicData uri="http://schemas.openxmlformats.org/drawingml/2006/chart">
            <c:chart xmlns:c="http://schemas.openxmlformats.org/drawingml/2006/chart" xmlns:r="http://schemas.openxmlformats.org/officeDocument/2006/relationships" r:id="rId10"/>
          </a:graphicData>
        </a:graphic>
      </p:graphicFrame>
      <p:grpSp>
        <p:nvGrpSpPr>
          <p:cNvPr id="2074" name="Group 82"/>
          <p:cNvGrpSpPr>
            <a:grpSpLocks/>
          </p:cNvGrpSpPr>
          <p:nvPr/>
        </p:nvGrpSpPr>
        <p:grpSpPr bwMode="auto">
          <a:xfrm>
            <a:off x="5418288" y="5511423"/>
            <a:ext cx="2876027" cy="469024"/>
            <a:chOff x="3040" y="3664"/>
            <a:chExt cx="1700" cy="484"/>
          </a:xfrm>
        </p:grpSpPr>
        <p:sp>
          <p:nvSpPr>
            <p:cNvPr id="2077" name="Text Box 85"/>
            <p:cNvSpPr txBox="1">
              <a:spLocks noChangeArrowheads="1"/>
            </p:cNvSpPr>
            <p:nvPr/>
          </p:nvSpPr>
          <p:spPr bwMode="auto">
            <a:xfrm>
              <a:off x="4286" y="3664"/>
              <a:ext cx="454" cy="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he-IL" sz="1100" b="1" dirty="0">
                  <a:solidFill>
                    <a:srgbClr val="000000"/>
                  </a:solidFill>
                </a:rPr>
                <a:t>    </a:t>
              </a:r>
              <a:r>
                <a:rPr lang="en-US" sz="1100" b="1" dirty="0">
                  <a:solidFill>
                    <a:srgbClr val="000000"/>
                  </a:solidFill>
                </a:rPr>
                <a:t>engagement </a:t>
              </a:r>
            </a:p>
          </p:txBody>
        </p:sp>
        <p:sp>
          <p:nvSpPr>
            <p:cNvPr id="2078" name="Text Box 86"/>
            <p:cNvSpPr txBox="1">
              <a:spLocks noChangeArrowheads="1"/>
            </p:cNvSpPr>
            <p:nvPr/>
          </p:nvSpPr>
          <p:spPr bwMode="auto">
            <a:xfrm>
              <a:off x="4105" y="3747"/>
              <a:ext cx="499"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endParaRPr lang="he-IL" sz="1200" b="1">
                <a:solidFill>
                  <a:srgbClr val="000000"/>
                </a:solidFill>
              </a:endParaRPr>
            </a:p>
          </p:txBody>
        </p:sp>
        <p:sp>
          <p:nvSpPr>
            <p:cNvPr id="2079" name="Text Box 87"/>
            <p:cNvSpPr txBox="1">
              <a:spLocks noChangeArrowheads="1"/>
            </p:cNvSpPr>
            <p:nvPr/>
          </p:nvSpPr>
          <p:spPr bwMode="auto">
            <a:xfrm>
              <a:off x="3959" y="3834"/>
              <a:ext cx="49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100" b="1" dirty="0">
                  <a:solidFill>
                    <a:srgbClr val="000000"/>
                  </a:solidFill>
                </a:rPr>
                <a:t>trust</a:t>
              </a:r>
            </a:p>
          </p:txBody>
        </p:sp>
        <p:sp>
          <p:nvSpPr>
            <p:cNvPr id="2080" name="Text Box 88"/>
            <p:cNvSpPr txBox="1">
              <a:spLocks noChangeArrowheads="1"/>
            </p:cNvSpPr>
            <p:nvPr/>
          </p:nvSpPr>
          <p:spPr bwMode="auto">
            <a:xfrm>
              <a:off x="3651" y="3841"/>
              <a:ext cx="49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100" b="1" dirty="0">
                  <a:solidFill>
                    <a:srgbClr val="000000"/>
                  </a:solidFill>
                </a:rPr>
                <a:t>service</a:t>
              </a:r>
              <a:endParaRPr lang="en-US" sz="1200" b="1" dirty="0">
                <a:solidFill>
                  <a:srgbClr val="000000"/>
                </a:solidFill>
              </a:endParaRPr>
            </a:p>
          </p:txBody>
        </p:sp>
        <p:sp>
          <p:nvSpPr>
            <p:cNvPr id="2081" name="Text Box 89"/>
            <p:cNvSpPr txBox="1">
              <a:spLocks noChangeArrowheads="1"/>
            </p:cNvSpPr>
            <p:nvPr/>
          </p:nvSpPr>
          <p:spPr bwMode="auto">
            <a:xfrm>
              <a:off x="3040" y="3835"/>
              <a:ext cx="773"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1100" b="1" dirty="0">
                  <a:solidFill>
                    <a:srgbClr val="000000"/>
                  </a:solidFill>
                </a:rPr>
                <a:t>Internal communication</a:t>
              </a:r>
            </a:p>
          </p:txBody>
        </p:sp>
      </p:grpSp>
      <p:sp>
        <p:nvSpPr>
          <p:cNvPr id="8" name="מלבן 7"/>
          <p:cNvSpPr/>
          <p:nvPr/>
        </p:nvSpPr>
        <p:spPr>
          <a:xfrm>
            <a:off x="-379413" y="4388925"/>
            <a:ext cx="4572000" cy="646331"/>
          </a:xfrm>
          <a:prstGeom prst="rect">
            <a:avLst/>
          </a:prstGeom>
        </p:spPr>
        <p:txBody>
          <a:bodyPr>
            <a:spAutoFit/>
          </a:bodyPr>
          <a:lstStyle/>
          <a:p>
            <a:endParaRPr lang="en-US" dirty="0"/>
          </a:p>
          <a:p>
            <a:endParaRPr lang="en-US" dirty="0"/>
          </a:p>
        </p:txBody>
      </p:sp>
      <p:cxnSp>
        <p:nvCxnSpPr>
          <p:cNvPr id="39" name="מחבר ישר 38"/>
          <p:cNvCxnSpPr/>
          <p:nvPr/>
        </p:nvCxnSpPr>
        <p:spPr>
          <a:xfrm flipH="1">
            <a:off x="5565594" y="810887"/>
            <a:ext cx="3556627" cy="2624"/>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מחבר ישר 40"/>
          <p:cNvCxnSpPr/>
          <p:nvPr/>
        </p:nvCxnSpPr>
        <p:spPr>
          <a:xfrm flipH="1" flipV="1">
            <a:off x="23688" y="813511"/>
            <a:ext cx="1771054" cy="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02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ציין מיקום של מספר שקופית 3"/>
          <p:cNvSpPr>
            <a:spLocks noGrp="1"/>
          </p:cNvSpPr>
          <p:nvPr>
            <p:ph type="sldNum" sz="quarter" idx="12"/>
          </p:nvPr>
        </p:nvSpPr>
        <p:spPr/>
        <p:txBody>
          <a:bodyPr/>
          <a:lstStyle/>
          <a:p>
            <a:fld id="{DAF22AC9-109E-4E4D-92F9-530E51D9A3A2}" type="slidenum">
              <a:rPr lang="he-IL" sz="1400" smtClean="0"/>
              <a:t>13</a:t>
            </a:fld>
            <a:endParaRPr lang="he-IL" sz="1400"/>
          </a:p>
        </p:txBody>
      </p:sp>
      <p:sp>
        <p:nvSpPr>
          <p:cNvPr id="5" name="Title 1"/>
          <p:cNvSpPr txBox="1">
            <a:spLocks/>
          </p:cNvSpPr>
          <p:nvPr/>
        </p:nvSpPr>
        <p:spPr>
          <a:xfrm>
            <a:off x="919647" y="592327"/>
            <a:ext cx="7508130" cy="777688"/>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en-US" sz="2800" dirty="0"/>
              <a:t> </a:t>
            </a:r>
            <a:endParaRPr lang="he-IL" sz="2800" dirty="0"/>
          </a:p>
        </p:txBody>
      </p:sp>
      <p:sp>
        <p:nvSpPr>
          <p:cNvPr id="6" name="TextBox 5"/>
          <p:cNvSpPr txBox="1"/>
          <p:nvPr/>
        </p:nvSpPr>
        <p:spPr>
          <a:xfrm>
            <a:off x="4971920" y="4156511"/>
            <a:ext cx="3397626" cy="738664"/>
          </a:xfrm>
          <a:prstGeom prst="rect">
            <a:avLst/>
          </a:prstGeom>
          <a:noFill/>
        </p:spPr>
        <p:txBody>
          <a:bodyPr wrap="square" lIns="0" tIns="0" rIns="0" bIns="0" rtlCol="1">
            <a:spAutoFit/>
          </a:bodyPr>
          <a:lstStyle/>
          <a:p>
            <a:pPr algn="ctr" rtl="1">
              <a:spcBef>
                <a:spcPts val="600"/>
              </a:spcBef>
              <a:buSzPct val="100000"/>
            </a:pPr>
            <a:r>
              <a:rPr lang="en-US" sz="2400" dirty="0">
                <a:solidFill>
                  <a:schemeClr val="accent5">
                    <a:lumMod val="75000"/>
                  </a:schemeClr>
                </a:solidFill>
              </a:rPr>
              <a:t>ICT as a strategic resource for HR management</a:t>
            </a:r>
            <a:endParaRPr lang="he-IL" sz="2400" dirty="0">
              <a:solidFill>
                <a:schemeClr val="accent5">
                  <a:lumMod val="75000"/>
                </a:schemeClr>
              </a:solidFill>
            </a:endParaRPr>
          </a:p>
        </p:txBody>
      </p:sp>
      <p:sp>
        <p:nvSpPr>
          <p:cNvPr id="7" name="TextBox 6"/>
          <p:cNvSpPr txBox="1"/>
          <p:nvPr/>
        </p:nvSpPr>
        <p:spPr>
          <a:xfrm>
            <a:off x="733492" y="1379693"/>
            <a:ext cx="2484044" cy="738664"/>
          </a:xfrm>
          <a:prstGeom prst="rect">
            <a:avLst/>
          </a:prstGeom>
          <a:noFill/>
        </p:spPr>
        <p:txBody>
          <a:bodyPr wrap="square" lIns="0" tIns="0" rIns="0" bIns="0" rtlCol="1">
            <a:spAutoFit/>
          </a:bodyPr>
          <a:lstStyle>
            <a:defPPr>
              <a:defRPr lang="he-IL"/>
            </a:defPPr>
            <a:lvl1pPr algn="ctr">
              <a:spcBef>
                <a:spcPts val="600"/>
              </a:spcBef>
              <a:buSzPct val="100000"/>
              <a:defRPr sz="2000">
                <a:solidFill>
                  <a:srgbClr val="0097A9">
                    <a:lumMod val="75000"/>
                  </a:srgbClr>
                </a:solidFill>
              </a:defRPr>
            </a:lvl1pPr>
          </a:lstStyle>
          <a:p>
            <a:r>
              <a:rPr lang="en-US" sz="2400" dirty="0"/>
              <a:t>The changing mix of professions</a:t>
            </a:r>
            <a:endParaRPr lang="he-IL" sz="2400" dirty="0"/>
          </a:p>
        </p:txBody>
      </p:sp>
      <p:sp>
        <p:nvSpPr>
          <p:cNvPr id="8" name="Rectangle 13"/>
          <p:cNvSpPr/>
          <p:nvPr/>
        </p:nvSpPr>
        <p:spPr bwMode="gray">
          <a:xfrm>
            <a:off x="457200" y="4309797"/>
            <a:ext cx="4123754" cy="432091"/>
          </a:xfrm>
          <a:prstGeom prst="rect">
            <a:avLst/>
          </a:prstGeom>
          <a:noFill/>
          <a:ln w="19050" algn="ctr">
            <a:noFill/>
            <a:miter lim="800000"/>
            <a:headEnd/>
            <a:tailEnd/>
          </a:ln>
        </p:spPr>
        <p:txBody>
          <a:bodyPr wrap="square" lIns="88900" tIns="88900" rIns="88900" bIns="88900" rtlCol="0" anchor="ctr"/>
          <a:lstStyle/>
          <a:p>
            <a:pPr algn="ctr">
              <a:spcBef>
                <a:spcPts val="600"/>
              </a:spcBef>
              <a:buSzPct val="100000"/>
            </a:pPr>
            <a:r>
              <a:rPr lang="en-US" sz="2400" dirty="0">
                <a:solidFill>
                  <a:schemeClr val="accent5">
                    <a:lumMod val="75000"/>
                  </a:schemeClr>
                </a:solidFill>
              </a:rPr>
              <a:t>Fostering the approach of “citizen as a client and as a partner”</a:t>
            </a:r>
            <a:endParaRPr lang="he-IL" sz="2400" dirty="0">
              <a:solidFill>
                <a:schemeClr val="accent5">
                  <a:lumMod val="75000"/>
                </a:schemeClr>
              </a:solidFill>
            </a:endParaRPr>
          </a:p>
        </p:txBody>
      </p:sp>
      <p:pic>
        <p:nvPicPr>
          <p:cNvPr id="9" name="Picture 21"/>
          <p:cNvPicPr>
            <a:picLocks noChangeAspect="1"/>
          </p:cNvPicPr>
          <p:nvPr/>
        </p:nvPicPr>
        <p:blipFill>
          <a:blip r:embed="rId2"/>
          <a:stretch>
            <a:fillRect/>
          </a:stretch>
        </p:blipFill>
        <p:spPr>
          <a:xfrm>
            <a:off x="4983757" y="5061843"/>
            <a:ext cx="2567579" cy="1727767"/>
          </a:xfrm>
          <a:prstGeom prst="rect">
            <a:avLst/>
          </a:prstGeom>
        </p:spPr>
      </p:pic>
      <p:pic>
        <p:nvPicPr>
          <p:cNvPr id="10" name="Picture 27"/>
          <p:cNvPicPr>
            <a:picLocks noChangeAspect="1"/>
          </p:cNvPicPr>
          <p:nvPr/>
        </p:nvPicPr>
        <p:blipFill>
          <a:blip r:embed="rId3"/>
          <a:stretch>
            <a:fillRect/>
          </a:stretch>
        </p:blipFill>
        <p:spPr>
          <a:xfrm>
            <a:off x="1004462" y="5061843"/>
            <a:ext cx="2566292" cy="1710862"/>
          </a:xfrm>
          <a:prstGeom prst="rect">
            <a:avLst/>
          </a:prstGeom>
        </p:spPr>
      </p:pic>
      <p:pic>
        <p:nvPicPr>
          <p:cNvPr id="12" name="Picture 17"/>
          <p:cNvPicPr>
            <a:picLocks noChangeAspect="1"/>
          </p:cNvPicPr>
          <p:nvPr/>
        </p:nvPicPr>
        <p:blipFill>
          <a:blip r:embed="rId4"/>
          <a:stretch>
            <a:fillRect/>
          </a:stretch>
        </p:blipFill>
        <p:spPr>
          <a:xfrm>
            <a:off x="733492" y="2183454"/>
            <a:ext cx="2484044" cy="1661205"/>
          </a:xfrm>
          <a:prstGeom prst="rect">
            <a:avLst/>
          </a:prstGeom>
        </p:spPr>
      </p:pic>
      <p:pic>
        <p:nvPicPr>
          <p:cNvPr id="13" name="Picture 25"/>
          <p:cNvPicPr>
            <a:picLocks noChangeAspect="1"/>
          </p:cNvPicPr>
          <p:nvPr/>
        </p:nvPicPr>
        <p:blipFill>
          <a:blip r:embed="rId5"/>
          <a:stretch>
            <a:fillRect/>
          </a:stretch>
        </p:blipFill>
        <p:spPr>
          <a:xfrm>
            <a:off x="3570754" y="2183593"/>
            <a:ext cx="2362163" cy="1661066"/>
          </a:xfrm>
          <a:prstGeom prst="rect">
            <a:avLst/>
          </a:prstGeom>
        </p:spPr>
      </p:pic>
      <p:pic>
        <p:nvPicPr>
          <p:cNvPr id="14" name="Picture 23"/>
          <p:cNvPicPr>
            <a:picLocks noChangeAspect="1"/>
          </p:cNvPicPr>
          <p:nvPr/>
        </p:nvPicPr>
        <p:blipFill>
          <a:blip r:embed="rId6"/>
          <a:stretch>
            <a:fillRect/>
          </a:stretch>
        </p:blipFill>
        <p:spPr>
          <a:xfrm>
            <a:off x="6267546" y="2183454"/>
            <a:ext cx="2716410" cy="1661205"/>
          </a:xfrm>
          <a:prstGeom prst="rect">
            <a:avLst/>
          </a:prstGeom>
        </p:spPr>
      </p:pic>
      <p:sp>
        <p:nvSpPr>
          <p:cNvPr id="15" name="TextBox 14"/>
          <p:cNvSpPr txBox="1"/>
          <p:nvPr/>
        </p:nvSpPr>
        <p:spPr>
          <a:xfrm>
            <a:off x="6267546" y="1370015"/>
            <a:ext cx="2637488" cy="738664"/>
          </a:xfrm>
          <a:prstGeom prst="rect">
            <a:avLst/>
          </a:prstGeom>
          <a:noFill/>
        </p:spPr>
        <p:txBody>
          <a:bodyPr wrap="square" lIns="0" tIns="0" rIns="0" bIns="0" rtlCol="1">
            <a:spAutoFit/>
          </a:bodyPr>
          <a:lstStyle/>
          <a:p>
            <a:pPr algn="ctr" rtl="0">
              <a:spcBef>
                <a:spcPts val="600"/>
              </a:spcBef>
              <a:buSzPct val="100000"/>
            </a:pPr>
            <a:r>
              <a:rPr lang="en-US" sz="2400" b="1" dirty="0">
                <a:solidFill>
                  <a:schemeClr val="accent4">
                    <a:lumMod val="75000"/>
                  </a:schemeClr>
                </a:solidFill>
              </a:rPr>
              <a:t>Workforce diversity in the civil service </a:t>
            </a:r>
            <a:endParaRPr lang="he-IL" sz="2400" b="1" dirty="0">
              <a:solidFill>
                <a:schemeClr val="accent4">
                  <a:lumMod val="75000"/>
                </a:schemeClr>
              </a:solidFill>
            </a:endParaRPr>
          </a:p>
        </p:txBody>
      </p:sp>
      <p:sp>
        <p:nvSpPr>
          <p:cNvPr id="16" name="TextBox 15"/>
          <p:cNvSpPr txBox="1"/>
          <p:nvPr/>
        </p:nvSpPr>
        <p:spPr>
          <a:xfrm>
            <a:off x="3541990" y="1447835"/>
            <a:ext cx="2263444" cy="738664"/>
          </a:xfrm>
          <a:prstGeom prst="rect">
            <a:avLst/>
          </a:prstGeom>
          <a:noFill/>
        </p:spPr>
        <p:txBody>
          <a:bodyPr wrap="square" lIns="0" tIns="0" rIns="0" bIns="0" rtlCol="1">
            <a:spAutoFit/>
          </a:bodyPr>
          <a:lstStyle/>
          <a:p>
            <a:pPr algn="ctr">
              <a:spcBef>
                <a:spcPts val="600"/>
              </a:spcBef>
              <a:buSzPct val="100000"/>
            </a:pPr>
            <a:r>
              <a:rPr lang="en-US" sz="2400" dirty="0">
                <a:solidFill>
                  <a:srgbClr val="0097A9">
                    <a:lumMod val="75000"/>
                  </a:srgbClr>
                </a:solidFill>
              </a:rPr>
              <a:t>The aging population</a:t>
            </a:r>
            <a:endParaRPr lang="he-IL" sz="2400" dirty="0">
              <a:solidFill>
                <a:srgbClr val="0097A9">
                  <a:lumMod val="75000"/>
                </a:srgbClr>
              </a:solidFill>
            </a:endParaRPr>
          </a:p>
        </p:txBody>
      </p:sp>
      <p:cxnSp>
        <p:nvCxnSpPr>
          <p:cNvPr id="3" name="מחבר ישר 2"/>
          <p:cNvCxnSpPr>
            <a:cxnSpLocks/>
          </p:cNvCxnSpPr>
          <p:nvPr/>
        </p:nvCxnSpPr>
        <p:spPr>
          <a:xfrm flipH="1">
            <a:off x="0" y="1050061"/>
            <a:ext cx="1403648"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כותרת 1"/>
          <p:cNvSpPr txBox="1">
            <a:spLocks/>
          </p:cNvSpPr>
          <p:nvPr/>
        </p:nvSpPr>
        <p:spPr>
          <a:xfrm>
            <a:off x="573824" y="124198"/>
            <a:ext cx="8229600" cy="1754326"/>
          </a:xfrm>
          <a:prstGeom prst="rect">
            <a:avLst/>
          </a:prstGeom>
        </p:spPr>
        <p:txBody>
          <a:bodyPr vert="horz" wrap="square" lIns="91440" tIns="45720" rIns="91440" bIns="45720" rtlCol="1" anchor="ctr">
            <a:sp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marL="220663" indent="-220663">
              <a:buFont typeface="Tahoma" pitchFamily="34" charset="0"/>
              <a:buNone/>
            </a:pPr>
            <a:r>
              <a:rPr lang="en-US" sz="3600" b="1" dirty="0">
                <a:latin typeface="Tahoma" panose="020B0604030504040204" pitchFamily="34" charset="0"/>
                <a:ea typeface="Tahoma" panose="020B0604030504040204" pitchFamily="34" charset="0"/>
                <a:cs typeface="Tahoma" panose="020B0604030504040204" pitchFamily="34" charset="0"/>
              </a:rPr>
              <a:t/>
            </a:r>
            <a:br>
              <a:rPr lang="en-US" sz="3600" b="1" dirty="0">
                <a:latin typeface="Tahoma" panose="020B0604030504040204" pitchFamily="34" charset="0"/>
                <a:ea typeface="Tahoma" panose="020B0604030504040204" pitchFamily="34" charset="0"/>
                <a:cs typeface="Tahoma" panose="020B0604030504040204" pitchFamily="34" charset="0"/>
              </a:rPr>
            </a:br>
            <a:r>
              <a:rPr lang="en-US" sz="3600" b="1" dirty="0">
                <a:latin typeface="Tahoma" panose="020B0604030504040204" pitchFamily="34" charset="0"/>
                <a:ea typeface="Tahoma" panose="020B0604030504040204" pitchFamily="34" charset="0"/>
                <a:cs typeface="Tahoma" panose="020B0604030504040204" pitchFamily="34" charset="0"/>
              </a:rPr>
              <a:t>Strategic Issues in focus </a:t>
            </a:r>
            <a:r>
              <a:rPr lang="he-IL" sz="3600" b="1" dirty="0">
                <a:latin typeface="Tahoma" panose="020B0604030504040204" pitchFamily="34" charset="0"/>
                <a:ea typeface="Tahoma" panose="020B0604030504040204" pitchFamily="34" charset="0"/>
                <a:cs typeface="Tahoma" panose="020B0604030504040204" pitchFamily="34" charset="0"/>
              </a:rPr>
              <a:t/>
            </a:r>
            <a:br>
              <a:rPr lang="he-IL" sz="3600" b="1" dirty="0">
                <a:latin typeface="Tahoma" panose="020B0604030504040204" pitchFamily="34" charset="0"/>
                <a:ea typeface="Tahoma" panose="020B0604030504040204" pitchFamily="34" charset="0"/>
                <a:cs typeface="Tahoma" panose="020B0604030504040204" pitchFamily="34" charset="0"/>
              </a:rPr>
            </a:br>
            <a:endParaRPr lang="he-IL" sz="3600" b="1" dirty="0">
              <a:latin typeface="Tahoma" panose="020B0604030504040204" pitchFamily="34" charset="0"/>
              <a:ea typeface="Tahoma" panose="020B0604030504040204" pitchFamily="34" charset="0"/>
              <a:cs typeface="Tahoma" panose="020B0604030504040204" pitchFamily="34" charset="0"/>
            </a:endParaRPr>
          </a:p>
        </p:txBody>
      </p:sp>
      <p:cxnSp>
        <p:nvCxnSpPr>
          <p:cNvPr id="20" name="מחבר ישר 19"/>
          <p:cNvCxnSpPr>
            <a:cxnSpLocks/>
          </p:cNvCxnSpPr>
          <p:nvPr/>
        </p:nvCxnSpPr>
        <p:spPr>
          <a:xfrm flipH="1">
            <a:off x="7551336" y="1050060"/>
            <a:ext cx="1592664"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מלבן 1"/>
          <p:cNvSpPr/>
          <p:nvPr/>
        </p:nvSpPr>
        <p:spPr>
          <a:xfrm>
            <a:off x="5961681" y="1370015"/>
            <a:ext cx="3182319" cy="2635049"/>
          </a:xfrm>
          <a:prstGeom prst="rect">
            <a:avLst/>
          </a:prstGeom>
          <a:noFill/>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Tree>
    <p:extLst>
      <p:ext uri="{BB962C8B-B14F-4D97-AF65-F5344CB8AC3E}">
        <p14:creationId xmlns:p14="http://schemas.microsoft.com/office/powerpoint/2010/main" val="381294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מציין מיקום תוכן 19"/>
          <p:cNvSpPr>
            <a:spLocks noGrp="1"/>
          </p:cNvSpPr>
          <p:nvPr>
            <p:ph idx="1"/>
          </p:nvPr>
        </p:nvSpPr>
        <p:spPr/>
        <p:txBody>
          <a:bodyPr/>
          <a:lstStyle/>
          <a:p>
            <a:endParaRPr lang="en-US"/>
          </a:p>
        </p:txBody>
      </p:sp>
      <p:pic>
        <p:nvPicPr>
          <p:cNvPr id="1030" name="Picture 6" descr="Hopenhagen by John Clang.  This would also be lovely using photo's of your child taken at different age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608" y="1233974"/>
            <a:ext cx="9144002" cy="5373215"/>
          </a:xfrm>
          <a:prstGeom prst="rect">
            <a:avLst/>
          </a:prstGeom>
          <a:noFill/>
          <a:extLst>
            <a:ext uri="{909E8E84-426E-40DD-AFC4-6F175D3DCCD1}">
              <a14:hiddenFill xmlns:a14="http://schemas.microsoft.com/office/drawing/2010/main">
                <a:solidFill>
                  <a:srgbClr val="FFFFFF"/>
                </a:solidFill>
              </a14:hiddenFill>
            </a:ext>
          </a:extLst>
        </p:spPr>
      </p:pic>
      <p:sp>
        <p:nvSpPr>
          <p:cNvPr id="19" name="מלבן מעוגל 18"/>
          <p:cNvSpPr/>
          <p:nvPr/>
        </p:nvSpPr>
        <p:spPr>
          <a:xfrm>
            <a:off x="149289" y="4933950"/>
            <a:ext cx="8789437" cy="1537531"/>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lnSpc>
                <a:spcPct val="150000"/>
              </a:lnSpc>
            </a:pPr>
            <a:r>
              <a:rPr lang="en-US" altLang="he-IL" sz="2400" b="1" dirty="0">
                <a:latin typeface="Tahoma" panose="020B0604030504040204" pitchFamily="34" charset="0"/>
                <a:ea typeface="Tahoma" panose="020B0604030504040204" pitchFamily="34" charset="0"/>
                <a:cs typeface="Tahoma" panose="020B0604030504040204" pitchFamily="34" charset="0"/>
              </a:rPr>
              <a:t>The Israeli civil service will be a role model for employers in the 21st century of an inclusive HRM in a way that reflects Israel's rich social mosaic</a:t>
            </a:r>
            <a:endParaRPr lang="he-IL" sz="2400" b="1" dirty="0">
              <a:latin typeface="Tahoma" panose="020B0604030504040204" pitchFamily="34" charset="0"/>
              <a:ea typeface="Tahoma" panose="020B0604030504040204" pitchFamily="34" charset="0"/>
              <a:cs typeface="Tahoma" panose="020B0604030504040204" pitchFamily="34" charset="0"/>
            </a:endParaRPr>
          </a:p>
        </p:txBody>
      </p:sp>
      <p:sp>
        <p:nvSpPr>
          <p:cNvPr id="18" name="TextBox 17"/>
          <p:cNvSpPr txBox="1"/>
          <p:nvPr/>
        </p:nvSpPr>
        <p:spPr>
          <a:xfrm>
            <a:off x="7560366" y="225339"/>
            <a:ext cx="1583635" cy="584775"/>
          </a:xfrm>
          <a:prstGeom prst="rect">
            <a:avLst/>
          </a:prstGeom>
          <a:noFill/>
        </p:spPr>
        <p:txBody>
          <a:bodyPr wrap="square" rtlCol="0">
            <a:spAutoFit/>
          </a:bodyPr>
          <a:lstStyle/>
          <a:p>
            <a:r>
              <a:rPr lang="he-IL" sz="3200" b="1" dirty="0"/>
              <a:t> </a:t>
            </a:r>
            <a:endParaRPr lang="en-US" sz="3200" b="1" dirty="0"/>
          </a:p>
        </p:txBody>
      </p:sp>
      <p:cxnSp>
        <p:nvCxnSpPr>
          <p:cNvPr id="8" name="מחבר ישר 7"/>
          <p:cNvCxnSpPr/>
          <p:nvPr/>
        </p:nvCxnSpPr>
        <p:spPr>
          <a:xfrm flipH="1">
            <a:off x="0" y="1050060"/>
            <a:ext cx="1763688"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מחבר ישר 9"/>
          <p:cNvCxnSpPr/>
          <p:nvPr/>
        </p:nvCxnSpPr>
        <p:spPr>
          <a:xfrm flipH="1" flipV="1">
            <a:off x="3087417" y="1056725"/>
            <a:ext cx="604976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מחבר ישר 10"/>
          <p:cNvCxnSpPr/>
          <p:nvPr/>
        </p:nvCxnSpPr>
        <p:spPr>
          <a:xfrm flipH="1">
            <a:off x="0" y="1050060"/>
            <a:ext cx="3087417"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
          <p:cNvSpPr txBox="1">
            <a:spLocks noChangeArrowheads="1"/>
          </p:cNvSpPr>
          <p:nvPr>
            <p:custDataLst>
              <p:tags r:id="rId1"/>
            </p:custDataLst>
          </p:nvPr>
        </p:nvSpPr>
        <p:spPr bwMode="auto">
          <a:xfrm>
            <a:off x="2500403" y="589975"/>
            <a:ext cx="4216219" cy="584775"/>
          </a:xfrm>
          <a:prstGeom prst="rect">
            <a:avLst/>
          </a:prstGeom>
          <a:solidFill>
            <a:schemeClr val="bg1"/>
          </a:solidFill>
        </p:spPr>
        <p:txBody>
          <a:bodyPr wrap="none">
            <a:spAutoFit/>
          </a:bodyPr>
          <a:lstStyle>
            <a:defPPr>
              <a:defRPr lang="en-US"/>
            </a:defPPr>
            <a:lvl1pPr>
              <a:defRPr sz="3200" u="sng">
                <a:solidFill>
                  <a:srgbClr val="000000"/>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a:defRPr>
                <a:solidFill>
                  <a:schemeClr val="tx1"/>
                </a:solidFill>
                <a:latin typeface="Arial" pitchFamily="34" charset="0"/>
                <a:cs typeface="Arial" pitchFamily="34" charset="0"/>
              </a:defRPr>
            </a:lvl6pPr>
            <a:lvl7pPr>
              <a:defRPr>
                <a:solidFill>
                  <a:schemeClr val="tx1"/>
                </a:solidFill>
                <a:latin typeface="Arial" pitchFamily="34" charset="0"/>
                <a:cs typeface="Arial" pitchFamily="34" charset="0"/>
              </a:defRPr>
            </a:lvl7pPr>
            <a:lvl8pPr>
              <a:defRPr>
                <a:solidFill>
                  <a:schemeClr val="tx1"/>
                </a:solidFill>
                <a:latin typeface="Arial" pitchFamily="34" charset="0"/>
                <a:cs typeface="Arial" pitchFamily="34" charset="0"/>
              </a:defRPr>
            </a:lvl8pPr>
            <a:lvl9pPr>
              <a:defRPr>
                <a:solidFill>
                  <a:schemeClr val="tx1"/>
                </a:solidFill>
                <a:latin typeface="Arial" pitchFamily="34" charset="0"/>
                <a:cs typeface="Arial" pitchFamily="34" charset="0"/>
              </a:defRPr>
            </a:lvl9pPr>
          </a:lstStyle>
          <a:p>
            <a:pPr algn="l" fontAlgn="base">
              <a:spcBef>
                <a:spcPct val="0"/>
              </a:spcBef>
              <a:spcAft>
                <a:spcPct val="0"/>
              </a:spcAft>
            </a:pPr>
            <a:r>
              <a:rPr lang="en-US" b="1" u="none" dirty="0">
                <a:solidFill>
                  <a:schemeClr val="tx1"/>
                </a:solidFill>
                <a:latin typeface="Tahoma" pitchFamily="34" charset="0"/>
                <a:ea typeface="Tahoma" pitchFamily="34" charset="0"/>
                <a:cs typeface="Tahoma" pitchFamily="34" charset="0"/>
              </a:rPr>
              <a:t>The diversity Vision</a:t>
            </a:r>
            <a:endParaRPr lang="he-IL" b="1" u="none"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15170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4"/>
          <a:stretch>
            <a:fillRect/>
          </a:stretch>
        </p:blipFill>
        <p:spPr>
          <a:xfrm>
            <a:off x="6111120" y="4591007"/>
            <a:ext cx="2082744" cy="2077176"/>
          </a:xfrm>
          <a:prstGeom prst="rect">
            <a:avLst/>
          </a:prstGeom>
          <a:ln>
            <a:noFill/>
          </a:ln>
          <a:effectLst>
            <a:outerShdw blurRad="292100" dist="139700" dir="2700000" algn="tl" rotWithShape="0">
              <a:srgbClr val="333333">
                <a:alpha val="65000"/>
              </a:srgbClr>
            </a:outerShdw>
          </a:effectLst>
        </p:spPr>
      </p:pic>
      <p:pic>
        <p:nvPicPr>
          <p:cNvPr id="3074" name="Picture 2" descr="Ethiopia: "/>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3378" y="1967949"/>
            <a:ext cx="2119175" cy="19846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98347" y="1923579"/>
            <a:ext cx="2276333" cy="2022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תמונה 5"/>
          <p:cNvPicPr>
            <a:picLocks noChangeAspect="1"/>
          </p:cNvPicPr>
          <p:nvPr/>
        </p:nvPicPr>
        <p:blipFill>
          <a:blip r:embed="rId7"/>
          <a:stretch>
            <a:fillRect/>
          </a:stretch>
        </p:blipFill>
        <p:spPr>
          <a:xfrm>
            <a:off x="630249" y="4591878"/>
            <a:ext cx="2031950" cy="2090884"/>
          </a:xfrm>
          <a:prstGeom prst="rect">
            <a:avLst/>
          </a:prstGeom>
          <a:ln>
            <a:noFill/>
          </a:ln>
          <a:effectLst>
            <a:outerShdw blurRad="292100" dist="139700" dir="2700000" algn="tl" rotWithShape="0">
              <a:srgbClr val="333333">
                <a:alpha val="65000"/>
              </a:srgbClr>
            </a:outerShdw>
          </a:effectLst>
        </p:spPr>
      </p:pic>
      <p:pic>
        <p:nvPicPr>
          <p:cNvPr id="3078" name="Picture 6" descr="Image result for ‫עולים חדשים‬‎"/>
          <p:cNvPicPr>
            <a:picLocks noChangeAspect="1" noChangeArrowheads="1"/>
          </p:cNvPicPr>
          <p:nvPr/>
        </p:nvPicPr>
        <p:blipFill rotWithShape="1">
          <a:blip r:embed="rId8">
            <a:extLst>
              <a:ext uri="{28A0092B-C50C-407E-A947-70E740481C1C}">
                <a14:useLocalDpi xmlns:a14="http://schemas.microsoft.com/office/drawing/2010/main" val="0"/>
              </a:ext>
            </a:extLst>
          </a:blip>
          <a:srcRect l="15680"/>
          <a:stretch/>
        </p:blipFill>
        <p:spPr bwMode="auto">
          <a:xfrm>
            <a:off x="6076950" y="2026063"/>
            <a:ext cx="2068985" cy="18801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 name="תמונה 11"/>
          <p:cNvPicPr>
            <a:picLocks noChangeAspect="1"/>
          </p:cNvPicPr>
          <p:nvPr/>
        </p:nvPicPr>
        <p:blipFill>
          <a:blip r:embed="rId9"/>
          <a:stretch>
            <a:fillRect/>
          </a:stretch>
        </p:blipFill>
        <p:spPr>
          <a:xfrm>
            <a:off x="3253378" y="4591007"/>
            <a:ext cx="2132773" cy="2116827"/>
          </a:xfrm>
          <a:prstGeom prst="rect">
            <a:avLst/>
          </a:prstGeom>
          <a:ln>
            <a:noFill/>
          </a:ln>
          <a:effectLst>
            <a:outerShdw blurRad="292100" dist="139700" dir="2700000" algn="tl" rotWithShape="0">
              <a:srgbClr val="333333">
                <a:alpha val="65000"/>
              </a:srgbClr>
            </a:outerShdw>
          </a:effectLst>
        </p:spPr>
      </p:pic>
      <p:cxnSp>
        <p:nvCxnSpPr>
          <p:cNvPr id="9" name="מחבר ישר 8"/>
          <p:cNvCxnSpPr/>
          <p:nvPr/>
        </p:nvCxnSpPr>
        <p:spPr>
          <a:xfrm>
            <a:off x="685800" y="6848707"/>
            <a:ext cx="7981950" cy="0"/>
          </a:xfrm>
          <a:prstGeom prst="line">
            <a:avLst/>
          </a:prstGeom>
          <a:ln>
            <a:solidFill>
              <a:schemeClr val="accent2">
                <a:lumMod val="20000"/>
                <a:lumOff val="80000"/>
              </a:schemeClr>
            </a:solidFill>
          </a:ln>
        </p:spPr>
        <p:style>
          <a:lnRef idx="1">
            <a:schemeClr val="accent2"/>
          </a:lnRef>
          <a:fillRef idx="0">
            <a:schemeClr val="accent2"/>
          </a:fillRef>
          <a:effectRef idx="0">
            <a:schemeClr val="accent2"/>
          </a:effectRef>
          <a:fontRef idx="minor">
            <a:schemeClr val="tx1"/>
          </a:fontRef>
        </p:style>
      </p:cxnSp>
      <p:sp>
        <p:nvSpPr>
          <p:cNvPr id="10" name="אליפסה 9"/>
          <p:cNvSpPr/>
          <p:nvPr/>
        </p:nvSpPr>
        <p:spPr>
          <a:xfrm>
            <a:off x="181439" y="6073351"/>
            <a:ext cx="1204792" cy="654108"/>
          </a:xfrm>
          <a:prstGeom prst="ellipse">
            <a:avLst/>
          </a:prstGeom>
          <a:gradFill>
            <a:gsLst>
              <a:gs pos="9000">
                <a:schemeClr val="accent2"/>
              </a:gs>
              <a:gs pos="47000">
                <a:schemeClr val="accent3">
                  <a:lumMod val="75000"/>
                </a:schemeClr>
              </a:gs>
              <a:gs pos="100000">
                <a:schemeClr val="accent3">
                  <a:lumMod val="75000"/>
                </a:schemeClr>
              </a:gs>
            </a:gsLst>
          </a:gradFill>
          <a:ln>
            <a:solidFill>
              <a:schemeClr val="tx1"/>
            </a:solidFill>
          </a:ln>
        </p:spPr>
        <p:style>
          <a:lnRef idx="1">
            <a:schemeClr val="accent3"/>
          </a:lnRef>
          <a:fillRef idx="2">
            <a:schemeClr val="accent3"/>
          </a:fillRef>
          <a:effectRef idx="1">
            <a:schemeClr val="accent3"/>
          </a:effectRef>
          <a:fontRef idx="minor">
            <a:schemeClr val="dk1"/>
          </a:fontRef>
        </p:style>
        <p:txBody>
          <a:bodyPr rtlCol="1" anchor="ctr"/>
          <a:lstStyle/>
          <a:p>
            <a:pPr algn="ctr"/>
            <a:r>
              <a:rPr lang="en-US" sz="2000" b="1" dirty="0">
                <a:solidFill>
                  <a:schemeClr val="bg1"/>
                </a:solidFill>
              </a:rPr>
              <a:t>43% </a:t>
            </a:r>
            <a:endParaRPr lang="he-IL" sz="2000" b="1" dirty="0">
              <a:solidFill>
                <a:schemeClr val="bg1"/>
              </a:solidFill>
            </a:endParaRPr>
          </a:p>
        </p:txBody>
      </p:sp>
      <p:sp>
        <p:nvSpPr>
          <p:cNvPr id="24" name="אליפסה 23"/>
          <p:cNvSpPr/>
          <p:nvPr/>
        </p:nvSpPr>
        <p:spPr>
          <a:xfrm>
            <a:off x="304658" y="3503862"/>
            <a:ext cx="1232165" cy="654108"/>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en-US" sz="2000" b="1" dirty="0"/>
              <a:t>10.1%</a:t>
            </a:r>
            <a:endParaRPr lang="he-IL" sz="2000" b="1" dirty="0"/>
          </a:p>
        </p:txBody>
      </p:sp>
      <p:sp>
        <p:nvSpPr>
          <p:cNvPr id="25" name="אליפסה 24"/>
          <p:cNvSpPr/>
          <p:nvPr/>
        </p:nvSpPr>
        <p:spPr>
          <a:xfrm>
            <a:off x="5703056" y="6074962"/>
            <a:ext cx="892726" cy="654108"/>
          </a:xfrm>
          <a:prstGeom prst="ellipse">
            <a:avLst/>
          </a:prstGeom>
        </p:spPr>
        <p:style>
          <a:lnRef idx="2">
            <a:schemeClr val="dk1"/>
          </a:lnRef>
          <a:fillRef idx="1">
            <a:schemeClr val="lt1"/>
          </a:fillRef>
          <a:effectRef idx="0">
            <a:schemeClr val="dk1"/>
          </a:effectRef>
          <a:fontRef idx="minor">
            <a:schemeClr val="dk1"/>
          </a:fontRef>
        </p:style>
        <p:txBody>
          <a:bodyPr rtlCol="1" anchor="ctr"/>
          <a:lstStyle/>
          <a:p>
            <a:pPr algn="ctr"/>
            <a:r>
              <a:rPr lang="en-US" sz="2000" b="1" dirty="0"/>
              <a:t>NN</a:t>
            </a:r>
            <a:endParaRPr lang="he-IL" sz="2000" b="1" dirty="0"/>
          </a:p>
        </p:txBody>
      </p:sp>
      <p:sp>
        <p:nvSpPr>
          <p:cNvPr id="26" name="אליפסה 25"/>
          <p:cNvSpPr/>
          <p:nvPr/>
        </p:nvSpPr>
        <p:spPr>
          <a:xfrm>
            <a:off x="2845314" y="6094120"/>
            <a:ext cx="1188455" cy="654108"/>
          </a:xfrm>
          <a:prstGeom prst="ellipse">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en-US" sz="2000" b="1" dirty="0"/>
              <a:t>2.8%</a:t>
            </a:r>
            <a:endParaRPr lang="he-IL" sz="2000" b="1" dirty="0"/>
          </a:p>
        </p:txBody>
      </p:sp>
      <p:sp>
        <p:nvSpPr>
          <p:cNvPr id="27" name="אליפסה 26"/>
          <p:cNvSpPr/>
          <p:nvPr/>
        </p:nvSpPr>
        <p:spPr>
          <a:xfrm>
            <a:off x="5580310" y="3526873"/>
            <a:ext cx="1238280" cy="654108"/>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en-US" sz="2000" b="1" dirty="0"/>
              <a:t>1.9%</a:t>
            </a:r>
            <a:endParaRPr lang="he-IL" sz="2000" b="1" dirty="0"/>
          </a:p>
        </p:txBody>
      </p:sp>
      <p:sp>
        <p:nvSpPr>
          <p:cNvPr id="28" name="אליפסה 27"/>
          <p:cNvSpPr/>
          <p:nvPr/>
        </p:nvSpPr>
        <p:spPr>
          <a:xfrm>
            <a:off x="2974712" y="3489310"/>
            <a:ext cx="1186578" cy="654108"/>
          </a:xfrm>
          <a:prstGeom prst="ellipse">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en-US" sz="2000" b="1" dirty="0"/>
              <a:t>1.87%</a:t>
            </a:r>
            <a:endParaRPr lang="he-IL" sz="2000" b="1" dirty="0"/>
          </a:p>
        </p:txBody>
      </p:sp>
      <p:sp>
        <p:nvSpPr>
          <p:cNvPr id="13" name="TextBox 12"/>
          <p:cNvSpPr txBox="1"/>
          <p:nvPr/>
        </p:nvSpPr>
        <p:spPr>
          <a:xfrm>
            <a:off x="772248" y="1550479"/>
            <a:ext cx="1368152" cy="430887"/>
          </a:xfrm>
          <a:prstGeom prst="rect">
            <a:avLst/>
          </a:prstGeom>
          <a:noFill/>
        </p:spPr>
        <p:txBody>
          <a:bodyPr wrap="square" rtlCol="1">
            <a:spAutoFit/>
          </a:bodyPr>
          <a:lstStyle/>
          <a:p>
            <a:r>
              <a:rPr lang="en-US" sz="2200" b="1" dirty="0"/>
              <a:t>Arabs </a:t>
            </a:r>
            <a:endParaRPr lang="he-IL" sz="2200" b="1" dirty="0"/>
          </a:p>
        </p:txBody>
      </p:sp>
      <p:sp>
        <p:nvSpPr>
          <p:cNvPr id="30" name="TextBox 29"/>
          <p:cNvSpPr txBox="1"/>
          <p:nvPr/>
        </p:nvSpPr>
        <p:spPr>
          <a:xfrm>
            <a:off x="3439541" y="1576891"/>
            <a:ext cx="1368152" cy="769441"/>
          </a:xfrm>
          <a:prstGeom prst="rect">
            <a:avLst/>
          </a:prstGeom>
          <a:noFill/>
        </p:spPr>
        <p:txBody>
          <a:bodyPr wrap="square" rtlCol="1">
            <a:spAutoFit/>
          </a:bodyPr>
          <a:lstStyle/>
          <a:p>
            <a:r>
              <a:rPr lang="en-US" sz="2200" b="1" dirty="0"/>
              <a:t>Ethiopians   </a:t>
            </a:r>
            <a:endParaRPr lang="he-IL" sz="2200" b="1" dirty="0"/>
          </a:p>
        </p:txBody>
      </p:sp>
      <p:sp>
        <p:nvSpPr>
          <p:cNvPr id="31" name="TextBox 30"/>
          <p:cNvSpPr txBox="1"/>
          <p:nvPr/>
        </p:nvSpPr>
        <p:spPr>
          <a:xfrm>
            <a:off x="6018957" y="1654754"/>
            <a:ext cx="2267070" cy="430887"/>
          </a:xfrm>
          <a:prstGeom prst="rect">
            <a:avLst/>
          </a:prstGeom>
          <a:noFill/>
        </p:spPr>
        <p:txBody>
          <a:bodyPr wrap="square" rtlCol="1">
            <a:spAutoFit/>
          </a:bodyPr>
          <a:lstStyle/>
          <a:p>
            <a:r>
              <a:rPr lang="en-US" sz="2200" b="1" dirty="0"/>
              <a:t>New immigrants  </a:t>
            </a:r>
            <a:endParaRPr lang="he-IL" sz="2200" b="1" dirty="0"/>
          </a:p>
        </p:txBody>
      </p:sp>
      <p:sp>
        <p:nvSpPr>
          <p:cNvPr id="32" name="TextBox 31"/>
          <p:cNvSpPr txBox="1"/>
          <p:nvPr/>
        </p:nvSpPr>
        <p:spPr>
          <a:xfrm>
            <a:off x="2868230" y="4193657"/>
            <a:ext cx="3085987" cy="430887"/>
          </a:xfrm>
          <a:prstGeom prst="rect">
            <a:avLst/>
          </a:prstGeom>
          <a:noFill/>
        </p:spPr>
        <p:txBody>
          <a:bodyPr wrap="square" rtlCol="1">
            <a:spAutoFit/>
          </a:bodyPr>
          <a:lstStyle/>
          <a:p>
            <a:r>
              <a:rPr lang="en-US" sz="2200" b="1" dirty="0"/>
              <a:t>People with disabilities  </a:t>
            </a:r>
            <a:endParaRPr lang="he-IL" sz="2200" b="1" dirty="0"/>
          </a:p>
        </p:txBody>
      </p:sp>
      <p:sp>
        <p:nvSpPr>
          <p:cNvPr id="33" name="TextBox 32"/>
          <p:cNvSpPr txBox="1"/>
          <p:nvPr/>
        </p:nvSpPr>
        <p:spPr>
          <a:xfrm>
            <a:off x="5942483" y="4193656"/>
            <a:ext cx="2725267" cy="430887"/>
          </a:xfrm>
          <a:prstGeom prst="rect">
            <a:avLst/>
          </a:prstGeom>
          <a:noFill/>
        </p:spPr>
        <p:txBody>
          <a:bodyPr wrap="square" rtlCol="1">
            <a:spAutoFit/>
          </a:bodyPr>
          <a:lstStyle/>
          <a:p>
            <a:r>
              <a:rPr lang="en-US" sz="2200" b="1" dirty="0"/>
              <a:t>Ultra orthodox Jews  </a:t>
            </a:r>
            <a:endParaRPr lang="he-IL" sz="2200" b="1" dirty="0"/>
          </a:p>
        </p:txBody>
      </p:sp>
      <p:sp>
        <p:nvSpPr>
          <p:cNvPr id="34" name="TextBox 33"/>
          <p:cNvSpPr txBox="1"/>
          <p:nvPr/>
        </p:nvSpPr>
        <p:spPr>
          <a:xfrm>
            <a:off x="-176784" y="4201650"/>
            <a:ext cx="3113257" cy="430887"/>
          </a:xfrm>
          <a:prstGeom prst="rect">
            <a:avLst/>
          </a:prstGeom>
          <a:noFill/>
        </p:spPr>
        <p:txBody>
          <a:bodyPr wrap="square" rtlCol="1">
            <a:spAutoFit/>
          </a:bodyPr>
          <a:lstStyle/>
          <a:p>
            <a:r>
              <a:rPr lang="en-US" sz="2200" b="1" dirty="0"/>
              <a:t>Women in senior level </a:t>
            </a:r>
            <a:endParaRPr lang="he-IL" sz="2200" b="1" dirty="0"/>
          </a:p>
        </p:txBody>
      </p:sp>
      <p:cxnSp>
        <p:nvCxnSpPr>
          <p:cNvPr id="23" name="מחבר ישר 22"/>
          <p:cNvCxnSpPr/>
          <p:nvPr/>
        </p:nvCxnSpPr>
        <p:spPr>
          <a:xfrm flipH="1" flipV="1">
            <a:off x="3087417" y="799406"/>
            <a:ext cx="604976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מחבר ישר 28"/>
          <p:cNvCxnSpPr/>
          <p:nvPr/>
        </p:nvCxnSpPr>
        <p:spPr>
          <a:xfrm flipH="1">
            <a:off x="0" y="792741"/>
            <a:ext cx="3087417"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1"/>
          <p:cNvSpPr txBox="1">
            <a:spLocks noChangeArrowheads="1"/>
          </p:cNvSpPr>
          <p:nvPr>
            <p:custDataLst>
              <p:tags r:id="rId1"/>
            </p:custDataLst>
          </p:nvPr>
        </p:nvSpPr>
        <p:spPr bwMode="auto">
          <a:xfrm>
            <a:off x="321281" y="847491"/>
            <a:ext cx="8456161" cy="646331"/>
          </a:xfrm>
          <a:prstGeom prst="rect">
            <a:avLst/>
          </a:prstGeom>
          <a:solidFill>
            <a:schemeClr val="bg1"/>
          </a:solidFill>
        </p:spPr>
        <p:txBody>
          <a:bodyPr wrap="none">
            <a:spAutoFit/>
          </a:bodyPr>
          <a:lstStyle>
            <a:defPPr>
              <a:defRPr lang="en-US"/>
            </a:defPPr>
            <a:lvl1pPr>
              <a:defRPr sz="3200" u="sng">
                <a:solidFill>
                  <a:srgbClr val="000000"/>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a:defRPr>
                <a:solidFill>
                  <a:schemeClr val="tx1"/>
                </a:solidFill>
                <a:latin typeface="Arial" pitchFamily="34" charset="0"/>
                <a:cs typeface="Arial" pitchFamily="34" charset="0"/>
              </a:defRPr>
            </a:lvl6pPr>
            <a:lvl7pPr>
              <a:defRPr>
                <a:solidFill>
                  <a:schemeClr val="tx1"/>
                </a:solidFill>
                <a:latin typeface="Arial" pitchFamily="34" charset="0"/>
                <a:cs typeface="Arial" pitchFamily="34" charset="0"/>
              </a:defRPr>
            </a:lvl7pPr>
            <a:lvl8pPr>
              <a:defRPr>
                <a:solidFill>
                  <a:schemeClr val="tx1"/>
                </a:solidFill>
                <a:latin typeface="Arial" pitchFamily="34" charset="0"/>
                <a:cs typeface="Arial" pitchFamily="34" charset="0"/>
              </a:defRPr>
            </a:lvl8pPr>
            <a:lvl9pPr>
              <a:defRPr>
                <a:solidFill>
                  <a:schemeClr val="tx1"/>
                </a:solidFill>
                <a:latin typeface="Arial" pitchFamily="34" charset="0"/>
                <a:cs typeface="Arial" pitchFamily="34" charset="0"/>
              </a:defRPr>
            </a:lvl9pPr>
          </a:lstStyle>
          <a:p>
            <a:pPr algn="l" fontAlgn="base">
              <a:spcBef>
                <a:spcPct val="0"/>
              </a:spcBef>
              <a:spcAft>
                <a:spcPct val="0"/>
              </a:spcAft>
            </a:pPr>
            <a:r>
              <a:rPr lang="en-US" sz="3600" b="1" u="none" dirty="0">
                <a:solidFill>
                  <a:schemeClr val="tx1"/>
                </a:solidFill>
                <a:latin typeface="Tahoma" panose="020B0604030504040204" pitchFamily="34" charset="0"/>
                <a:ea typeface="Tahoma" panose="020B0604030504040204" pitchFamily="34" charset="0"/>
                <a:cs typeface="Tahoma" panose="020B0604030504040204" pitchFamily="34" charset="0"/>
              </a:rPr>
              <a:t>Israeli groups underrepresentation </a:t>
            </a:r>
            <a:endParaRPr lang="he-IL" sz="3600" b="1" u="none"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8443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לבן 9"/>
          <p:cNvSpPr/>
          <p:nvPr/>
        </p:nvSpPr>
        <p:spPr>
          <a:xfrm>
            <a:off x="0" y="2433715"/>
            <a:ext cx="8964488" cy="4191443"/>
          </a:xfrm>
          <a:prstGeom prst="rect">
            <a:avLst/>
          </a:prstGeom>
          <a:no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מציין מיקום של מספר שקופית 3"/>
          <p:cNvSpPr>
            <a:spLocks noGrp="1"/>
          </p:cNvSpPr>
          <p:nvPr>
            <p:ph type="sldNum" sz="quarter" idx="12"/>
          </p:nvPr>
        </p:nvSpPr>
        <p:spPr>
          <a:xfrm>
            <a:off x="6408711" y="7791758"/>
            <a:ext cx="386171" cy="224424"/>
          </a:xfrm>
        </p:spPr>
        <p:txBody>
          <a:bodyPr/>
          <a:lstStyle/>
          <a:p>
            <a:fld id="{DAFD5AF7-251A-44F9-9D44-8A2782832A8F}" type="slidenum">
              <a:rPr lang="he-IL" smtClean="0"/>
              <a:pPr/>
              <a:t>16</a:t>
            </a:fld>
            <a:endParaRPr lang="he-IL" dirty="0"/>
          </a:p>
        </p:txBody>
      </p:sp>
      <p:grpSp>
        <p:nvGrpSpPr>
          <p:cNvPr id="2" name="קבוצה 1"/>
          <p:cNvGrpSpPr/>
          <p:nvPr/>
        </p:nvGrpSpPr>
        <p:grpSpPr>
          <a:xfrm>
            <a:off x="273102" y="2625250"/>
            <a:ext cx="8469060" cy="688784"/>
            <a:chOff x="265180" y="4250741"/>
            <a:chExt cx="8469060" cy="688784"/>
          </a:xfrm>
        </p:grpSpPr>
        <p:sp>
          <p:nvSpPr>
            <p:cNvPr id="27" name="צורה חופשית 26"/>
            <p:cNvSpPr/>
            <p:nvPr/>
          </p:nvSpPr>
          <p:spPr>
            <a:xfrm>
              <a:off x="6865348" y="4250741"/>
              <a:ext cx="1868892" cy="645255"/>
            </a:xfrm>
            <a:custGeom>
              <a:avLst/>
              <a:gdLst>
                <a:gd name="connsiteX0" fmla="*/ 0 w 5625325"/>
                <a:gd name="connsiteY0" fmla="*/ 0 h 1137380"/>
                <a:gd name="connsiteX1" fmla="*/ 5625325 w 5625325"/>
                <a:gd name="connsiteY1" fmla="*/ 0 h 1137380"/>
                <a:gd name="connsiteX2" fmla="*/ 5625325 w 5625325"/>
                <a:gd name="connsiteY2" fmla="*/ 1137380 h 1137380"/>
                <a:gd name="connsiteX3" fmla="*/ 0 w 5625325"/>
                <a:gd name="connsiteY3" fmla="*/ 1137380 h 1137380"/>
                <a:gd name="connsiteX4" fmla="*/ 0 w 5625325"/>
                <a:gd name="connsiteY4" fmla="*/ 0 h 1137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5325" h="1137380">
                  <a:moveTo>
                    <a:pt x="0" y="0"/>
                  </a:moveTo>
                  <a:lnTo>
                    <a:pt x="5625325" y="0"/>
                  </a:lnTo>
                  <a:lnTo>
                    <a:pt x="5625325" y="1137380"/>
                  </a:lnTo>
                  <a:lnTo>
                    <a:pt x="0" y="11373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algn="l" defTabSz="1066800" rtl="0">
                <a:lnSpc>
                  <a:spcPct val="90000"/>
                </a:lnSpc>
                <a:spcBef>
                  <a:spcPct val="0"/>
                </a:spcBef>
                <a:spcAft>
                  <a:spcPct val="10000"/>
                </a:spcAft>
              </a:pPr>
              <a:r>
                <a:rPr lang="en-US" b="1" dirty="0">
                  <a:solidFill>
                    <a:schemeClr val="accent6">
                      <a:lumMod val="75000"/>
                    </a:schemeClr>
                  </a:solidFill>
                  <a:latin typeface="Tahoma" pitchFamily="34" charset="0"/>
                  <a:ea typeface="Tahoma" pitchFamily="34" charset="0"/>
                  <a:cs typeface="Tahoma" pitchFamily="34" charset="0"/>
                </a:rPr>
                <a:t>Arab employees</a:t>
              </a:r>
            </a:p>
            <a:p>
              <a:pPr algn="l" defTabSz="1066800" rtl="0">
                <a:lnSpc>
                  <a:spcPct val="90000"/>
                </a:lnSpc>
                <a:spcBef>
                  <a:spcPct val="0"/>
                </a:spcBef>
                <a:spcAft>
                  <a:spcPct val="10000"/>
                </a:spcAft>
              </a:pPr>
              <a:r>
                <a:rPr lang="en-US" b="1" dirty="0">
                  <a:solidFill>
                    <a:schemeClr val="accent6">
                      <a:lumMod val="75000"/>
                    </a:schemeClr>
                  </a:solidFill>
                  <a:latin typeface="Tahoma" pitchFamily="34" charset="0"/>
                  <a:ea typeface="Tahoma" pitchFamily="34" charset="0"/>
                  <a:cs typeface="Tahoma" pitchFamily="34" charset="0"/>
                </a:rPr>
                <a:t>(Target 10%)</a:t>
              </a:r>
              <a:endParaRPr lang="he-IL" b="1" dirty="0">
                <a:solidFill>
                  <a:schemeClr val="accent6">
                    <a:lumMod val="75000"/>
                  </a:schemeClr>
                </a:solidFill>
                <a:latin typeface="Tahoma" pitchFamily="34" charset="0"/>
                <a:ea typeface="Tahoma" pitchFamily="34" charset="0"/>
                <a:cs typeface="Tahoma" pitchFamily="34" charset="0"/>
              </a:endParaRPr>
            </a:p>
          </p:txBody>
        </p:sp>
        <p:sp>
          <p:nvSpPr>
            <p:cNvPr id="28" name="צורה חופשית 27"/>
            <p:cNvSpPr/>
            <p:nvPr/>
          </p:nvSpPr>
          <p:spPr>
            <a:xfrm>
              <a:off x="3873762" y="4281025"/>
              <a:ext cx="2128681" cy="645255"/>
            </a:xfrm>
            <a:custGeom>
              <a:avLst/>
              <a:gdLst>
                <a:gd name="connsiteX0" fmla="*/ 0 w 5625325"/>
                <a:gd name="connsiteY0" fmla="*/ 0 h 1137380"/>
                <a:gd name="connsiteX1" fmla="*/ 5625325 w 5625325"/>
                <a:gd name="connsiteY1" fmla="*/ 0 h 1137380"/>
                <a:gd name="connsiteX2" fmla="*/ 5625325 w 5625325"/>
                <a:gd name="connsiteY2" fmla="*/ 1137380 h 1137380"/>
                <a:gd name="connsiteX3" fmla="*/ 0 w 5625325"/>
                <a:gd name="connsiteY3" fmla="*/ 1137380 h 1137380"/>
                <a:gd name="connsiteX4" fmla="*/ 0 w 5625325"/>
                <a:gd name="connsiteY4" fmla="*/ 0 h 1137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5325" h="1137380">
                  <a:moveTo>
                    <a:pt x="0" y="0"/>
                  </a:moveTo>
                  <a:lnTo>
                    <a:pt x="5625325" y="0"/>
                  </a:lnTo>
                  <a:lnTo>
                    <a:pt x="5625325" y="1137380"/>
                  </a:lnTo>
                  <a:lnTo>
                    <a:pt x="0" y="11373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algn="l" defTabSz="1066800" rtl="0">
                <a:lnSpc>
                  <a:spcPct val="90000"/>
                </a:lnSpc>
                <a:spcBef>
                  <a:spcPct val="0"/>
                </a:spcBef>
                <a:spcAft>
                  <a:spcPct val="10000"/>
                </a:spcAft>
              </a:pPr>
              <a:r>
                <a:rPr lang="en-US" b="1" dirty="0">
                  <a:solidFill>
                    <a:schemeClr val="accent6">
                      <a:lumMod val="75000"/>
                    </a:schemeClr>
                  </a:solidFill>
                  <a:latin typeface="Tahoma" pitchFamily="34" charset="0"/>
                  <a:ea typeface="Tahoma" pitchFamily="34" charset="0"/>
                  <a:cs typeface="Tahoma" pitchFamily="34" charset="0"/>
                </a:rPr>
                <a:t>Ethiopian employees (Target 1.7%)</a:t>
              </a:r>
              <a:endParaRPr lang="he-IL" b="1" dirty="0">
                <a:solidFill>
                  <a:schemeClr val="accent6">
                    <a:lumMod val="75000"/>
                  </a:schemeClr>
                </a:solidFill>
                <a:latin typeface="Tahoma" pitchFamily="34" charset="0"/>
                <a:ea typeface="Tahoma" pitchFamily="34" charset="0"/>
                <a:cs typeface="Tahoma" pitchFamily="34" charset="0"/>
              </a:endParaRPr>
            </a:p>
          </p:txBody>
        </p:sp>
        <p:sp>
          <p:nvSpPr>
            <p:cNvPr id="29" name="צורה חופשית 28"/>
            <p:cNvSpPr/>
            <p:nvPr/>
          </p:nvSpPr>
          <p:spPr>
            <a:xfrm>
              <a:off x="265180" y="4263985"/>
              <a:ext cx="2858738" cy="675540"/>
            </a:xfrm>
            <a:custGeom>
              <a:avLst/>
              <a:gdLst>
                <a:gd name="connsiteX0" fmla="*/ 0 w 5625325"/>
                <a:gd name="connsiteY0" fmla="*/ 0 h 1137380"/>
                <a:gd name="connsiteX1" fmla="*/ 5625325 w 5625325"/>
                <a:gd name="connsiteY1" fmla="*/ 0 h 1137380"/>
                <a:gd name="connsiteX2" fmla="*/ 5625325 w 5625325"/>
                <a:gd name="connsiteY2" fmla="*/ 1137380 h 1137380"/>
                <a:gd name="connsiteX3" fmla="*/ 0 w 5625325"/>
                <a:gd name="connsiteY3" fmla="*/ 1137380 h 1137380"/>
                <a:gd name="connsiteX4" fmla="*/ 0 w 5625325"/>
                <a:gd name="connsiteY4" fmla="*/ 0 h 1137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5325" h="1137380">
                  <a:moveTo>
                    <a:pt x="0" y="0"/>
                  </a:moveTo>
                  <a:lnTo>
                    <a:pt x="5625325" y="0"/>
                  </a:lnTo>
                  <a:lnTo>
                    <a:pt x="5625325" y="1137380"/>
                  </a:lnTo>
                  <a:lnTo>
                    <a:pt x="0" y="113738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algn="l" defTabSz="1066800" rtl="0">
                <a:lnSpc>
                  <a:spcPct val="90000"/>
                </a:lnSpc>
                <a:spcBef>
                  <a:spcPct val="0"/>
                </a:spcBef>
                <a:spcAft>
                  <a:spcPct val="10000"/>
                </a:spcAft>
              </a:pPr>
              <a:r>
                <a:rPr lang="en-US" b="1" dirty="0">
                  <a:solidFill>
                    <a:schemeClr val="accent6">
                      <a:lumMod val="75000"/>
                    </a:schemeClr>
                  </a:solidFill>
                  <a:latin typeface="Tahoma" pitchFamily="34" charset="0"/>
                  <a:ea typeface="Tahoma" pitchFamily="34" charset="0"/>
                  <a:cs typeface="Tahoma" pitchFamily="34" charset="0"/>
                </a:rPr>
                <a:t>Woman in senior positions </a:t>
              </a:r>
            </a:p>
            <a:p>
              <a:pPr algn="l" defTabSz="1066800" rtl="0">
                <a:lnSpc>
                  <a:spcPct val="90000"/>
                </a:lnSpc>
                <a:spcBef>
                  <a:spcPct val="0"/>
                </a:spcBef>
                <a:spcAft>
                  <a:spcPct val="10000"/>
                </a:spcAft>
              </a:pPr>
              <a:r>
                <a:rPr lang="en-US" b="1" dirty="0">
                  <a:solidFill>
                    <a:schemeClr val="accent6">
                      <a:lumMod val="75000"/>
                    </a:schemeClr>
                  </a:solidFill>
                  <a:latin typeface="Tahoma" pitchFamily="34" charset="0"/>
                  <a:ea typeface="Tahoma" pitchFamily="34" charset="0"/>
                  <a:cs typeface="Tahoma" pitchFamily="34" charset="0"/>
                </a:rPr>
                <a:t>(Target 50%)</a:t>
              </a:r>
              <a:endParaRPr lang="he-IL" b="1" dirty="0">
                <a:solidFill>
                  <a:schemeClr val="accent6">
                    <a:lumMod val="75000"/>
                  </a:schemeClr>
                </a:solidFill>
                <a:latin typeface="Tahoma" pitchFamily="34" charset="0"/>
                <a:ea typeface="Tahoma" pitchFamily="34" charset="0"/>
                <a:cs typeface="Tahoma" pitchFamily="34" charset="0"/>
              </a:endParaRPr>
            </a:p>
          </p:txBody>
        </p:sp>
      </p:grpSp>
      <p:cxnSp>
        <p:nvCxnSpPr>
          <p:cNvPr id="17" name="מחבר ישר 16"/>
          <p:cNvCxnSpPr/>
          <p:nvPr/>
        </p:nvCxnSpPr>
        <p:spPr>
          <a:xfrm flipH="1" flipV="1">
            <a:off x="0" y="1052736"/>
            <a:ext cx="9180512" cy="35145"/>
          </a:xfrm>
          <a:prstGeom prst="line">
            <a:avLst/>
          </a:prstGeom>
        </p:spPr>
        <p:style>
          <a:lnRef idx="1">
            <a:schemeClr val="accent1"/>
          </a:lnRef>
          <a:fillRef idx="0">
            <a:schemeClr val="accent1"/>
          </a:fillRef>
          <a:effectRef idx="0">
            <a:schemeClr val="accent1"/>
          </a:effectRef>
          <a:fontRef idx="minor">
            <a:schemeClr val="tx1"/>
          </a:fontRef>
        </p:style>
      </p:cxnSp>
      <p:sp>
        <p:nvSpPr>
          <p:cNvPr id="35" name="צורה חופשית 34"/>
          <p:cNvSpPr/>
          <p:nvPr/>
        </p:nvSpPr>
        <p:spPr>
          <a:xfrm>
            <a:off x="1661388" y="833254"/>
            <a:ext cx="5939207" cy="859692"/>
          </a:xfrm>
          <a:custGeom>
            <a:avLst/>
            <a:gdLst>
              <a:gd name="connsiteX0" fmla="*/ 0 w 5625325"/>
              <a:gd name="connsiteY0" fmla="*/ 0 h 1137380"/>
              <a:gd name="connsiteX1" fmla="*/ 5625325 w 5625325"/>
              <a:gd name="connsiteY1" fmla="*/ 0 h 1137380"/>
              <a:gd name="connsiteX2" fmla="*/ 5625325 w 5625325"/>
              <a:gd name="connsiteY2" fmla="*/ 1137380 h 1137380"/>
              <a:gd name="connsiteX3" fmla="*/ 0 w 5625325"/>
              <a:gd name="connsiteY3" fmla="*/ 1137380 h 1137380"/>
              <a:gd name="connsiteX4" fmla="*/ 0 w 5625325"/>
              <a:gd name="connsiteY4" fmla="*/ 0 h 1137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5325" h="1137380">
                <a:moveTo>
                  <a:pt x="0" y="0"/>
                </a:moveTo>
                <a:lnTo>
                  <a:pt x="5625325" y="0"/>
                </a:lnTo>
                <a:lnTo>
                  <a:pt x="5625325" y="1137380"/>
                </a:lnTo>
                <a:lnTo>
                  <a:pt x="0" y="1137380"/>
                </a:lnTo>
                <a:lnTo>
                  <a:pt x="0" y="0"/>
                </a:lnTo>
                <a:close/>
              </a:path>
            </a:pathLst>
          </a:custGeom>
          <a:solidFill>
            <a:schemeClr val="bg1"/>
          </a:solidFill>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algn="ctr" defTabSz="1066800" rtl="0">
              <a:lnSpc>
                <a:spcPct val="90000"/>
              </a:lnSpc>
              <a:spcBef>
                <a:spcPct val="0"/>
              </a:spcBef>
              <a:spcAft>
                <a:spcPct val="10000"/>
              </a:spcAft>
            </a:pPr>
            <a:r>
              <a:rPr lang="en-US" sz="3200" b="1" dirty="0">
                <a:solidFill>
                  <a:schemeClr val="tx1"/>
                </a:solidFill>
                <a:latin typeface="Tahoma" pitchFamily="34" charset="0"/>
                <a:ea typeface="Tahoma" pitchFamily="34" charset="0"/>
                <a:cs typeface="Tahoma" pitchFamily="34" charset="0"/>
              </a:rPr>
              <a:t>Some results For Example:</a:t>
            </a:r>
            <a:r>
              <a:rPr lang="he-IL" sz="3200" b="1" dirty="0">
                <a:solidFill>
                  <a:schemeClr val="tx1"/>
                </a:solidFill>
                <a:latin typeface="Tahoma" pitchFamily="34" charset="0"/>
                <a:ea typeface="Tahoma" pitchFamily="34" charset="0"/>
                <a:cs typeface="Tahoma" pitchFamily="34" charset="0"/>
              </a:rPr>
              <a:t> </a:t>
            </a:r>
            <a:r>
              <a:rPr lang="en-US" sz="3200" b="1" dirty="0">
                <a:solidFill>
                  <a:schemeClr val="tx1"/>
                </a:solidFill>
                <a:latin typeface="Tahoma" pitchFamily="34" charset="0"/>
                <a:ea typeface="Tahoma" pitchFamily="34" charset="0"/>
                <a:cs typeface="Tahoma" pitchFamily="34" charset="0"/>
              </a:rPr>
              <a:t> increasing Diversity </a:t>
            </a:r>
            <a:endParaRPr lang="he-IL" sz="3200" b="1" dirty="0">
              <a:solidFill>
                <a:schemeClr val="tx1"/>
              </a:solidFill>
              <a:latin typeface="Tahoma" pitchFamily="34" charset="0"/>
              <a:ea typeface="Tahoma" pitchFamily="34" charset="0"/>
              <a:cs typeface="Tahoma" pitchFamily="34" charset="0"/>
            </a:endParaRPr>
          </a:p>
        </p:txBody>
      </p:sp>
      <p:pic>
        <p:nvPicPr>
          <p:cNvPr id="7" name="תמונה 6"/>
          <p:cNvPicPr>
            <a:picLocks noChangeAspect="1"/>
          </p:cNvPicPr>
          <p:nvPr/>
        </p:nvPicPr>
        <p:blipFill rotWithShape="1">
          <a:blip r:embed="rId3"/>
          <a:srcRect l="33397" t="35235" r="35057" b="34250"/>
          <a:stretch/>
        </p:blipFill>
        <p:spPr>
          <a:xfrm>
            <a:off x="3045371" y="3717032"/>
            <a:ext cx="3171242" cy="2500289"/>
          </a:xfrm>
          <a:prstGeom prst="rect">
            <a:avLst/>
          </a:prstGeom>
        </p:spPr>
      </p:pic>
      <p:pic>
        <p:nvPicPr>
          <p:cNvPr id="8" name="תמונה 7"/>
          <p:cNvPicPr>
            <a:picLocks noChangeAspect="1"/>
          </p:cNvPicPr>
          <p:nvPr/>
        </p:nvPicPr>
        <p:blipFill rotWithShape="1">
          <a:blip r:embed="rId4"/>
          <a:srcRect l="32843" t="19485" r="35611" b="41141"/>
          <a:stretch/>
        </p:blipFill>
        <p:spPr>
          <a:xfrm>
            <a:off x="6418040" y="3717033"/>
            <a:ext cx="2729649" cy="2521466"/>
          </a:xfrm>
          <a:prstGeom prst="rect">
            <a:avLst/>
          </a:prstGeom>
        </p:spPr>
      </p:pic>
      <p:pic>
        <p:nvPicPr>
          <p:cNvPr id="9" name="תמונה 8"/>
          <p:cNvPicPr>
            <a:picLocks noChangeAspect="1"/>
          </p:cNvPicPr>
          <p:nvPr/>
        </p:nvPicPr>
        <p:blipFill rotWithShape="1">
          <a:blip r:embed="rId5"/>
          <a:srcRect l="35040" t="33266" r="38396" b="30313"/>
          <a:stretch/>
        </p:blipFill>
        <p:spPr>
          <a:xfrm>
            <a:off x="230928" y="3717032"/>
            <a:ext cx="2613016" cy="2500289"/>
          </a:xfrm>
          <a:prstGeom prst="rect">
            <a:avLst/>
          </a:prstGeom>
        </p:spPr>
      </p:pic>
    </p:spTree>
    <p:extLst>
      <p:ext uri="{BB962C8B-B14F-4D97-AF65-F5344CB8AC3E}">
        <p14:creationId xmlns:p14="http://schemas.microsoft.com/office/powerpoint/2010/main" val="2457306770"/>
      </p:ext>
    </p:extLst>
  </p:cSld>
  <p:clrMapOvr>
    <a:masterClrMapping/>
  </p:clrMapOvr>
  <mc:AlternateContent xmlns:mc="http://schemas.openxmlformats.org/markup-compatibility/2006" xmlns:p14="http://schemas.microsoft.com/office/powerpoint/2010/main">
    <mc:Choice Requires="p14">
      <p:transition spd="slow" p14:dur="1600">
        <p14:conveyor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3"/>
          <p:cNvSpPr/>
          <p:nvPr/>
        </p:nvSpPr>
        <p:spPr>
          <a:xfrm rot="19581272">
            <a:off x="3069257" y="4728896"/>
            <a:ext cx="2288906" cy="1344260"/>
          </a:xfrm>
          <a:prstGeom prst="rect">
            <a:avLst/>
          </a:prstGeom>
          <a:solidFill>
            <a:schemeClr val="accent1">
              <a:lumMod val="40000"/>
              <a:lumOff val="60000"/>
            </a:schemeClr>
          </a:soli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2400" dirty="0">
                <a:solidFill>
                  <a:schemeClr val="accent4"/>
                </a:solidFill>
              </a:rPr>
              <a:t>Low level</a:t>
            </a:r>
            <a:endParaRPr lang="he-IL" sz="2400" dirty="0">
              <a:solidFill>
                <a:schemeClr val="accent4"/>
              </a:solidFill>
            </a:endParaRPr>
          </a:p>
        </p:txBody>
      </p:sp>
      <p:sp>
        <p:nvSpPr>
          <p:cNvPr id="5" name="Rectangle 44"/>
          <p:cNvSpPr/>
          <p:nvPr/>
        </p:nvSpPr>
        <p:spPr>
          <a:xfrm rot="19653395">
            <a:off x="2294900" y="3622934"/>
            <a:ext cx="2282562" cy="1013523"/>
          </a:xfrm>
          <a:prstGeom prst="rect">
            <a:avLst/>
          </a:prstGeom>
          <a:solidFill>
            <a:srgbClr val="00B0F0"/>
          </a:soli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2200" b="1" dirty="0">
                <a:solidFill>
                  <a:schemeClr val="tx1">
                    <a:lumMod val="60000"/>
                    <a:lumOff val="40000"/>
                  </a:schemeClr>
                </a:solidFill>
              </a:rPr>
              <a:t>mid-low </a:t>
            </a:r>
          </a:p>
          <a:p>
            <a:r>
              <a:rPr lang="en-US" sz="2200" b="1" dirty="0">
                <a:solidFill>
                  <a:schemeClr val="tx1">
                    <a:lumMod val="60000"/>
                    <a:lumOff val="40000"/>
                  </a:schemeClr>
                </a:solidFill>
              </a:rPr>
              <a:t>level</a:t>
            </a:r>
            <a:endParaRPr lang="he-IL" sz="2200" b="1" dirty="0">
              <a:solidFill>
                <a:schemeClr val="accent4"/>
              </a:solidFill>
            </a:endParaRPr>
          </a:p>
          <a:p>
            <a:endParaRPr lang="he-IL" sz="2200" b="1" dirty="0">
              <a:solidFill>
                <a:schemeClr val="tx1">
                  <a:lumMod val="60000"/>
                  <a:lumOff val="40000"/>
                </a:schemeClr>
              </a:solidFill>
            </a:endParaRPr>
          </a:p>
        </p:txBody>
      </p:sp>
      <p:sp>
        <p:nvSpPr>
          <p:cNvPr id="6" name="Rectangle 45"/>
          <p:cNvSpPr/>
          <p:nvPr/>
        </p:nvSpPr>
        <p:spPr>
          <a:xfrm rot="19676363">
            <a:off x="1674133" y="2397874"/>
            <a:ext cx="2093829" cy="1037008"/>
          </a:xfrm>
          <a:prstGeom prst="rect">
            <a:avLst/>
          </a:prstGeom>
          <a:solidFill>
            <a:srgbClr val="0070C0"/>
          </a:soli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2400" b="1" dirty="0">
                <a:solidFill>
                  <a:schemeClr val="bg1"/>
                </a:solidFill>
              </a:rPr>
              <a:t>Mid-high</a:t>
            </a:r>
          </a:p>
          <a:p>
            <a:r>
              <a:rPr lang="en-US" sz="2400" b="1" dirty="0">
                <a:solidFill>
                  <a:schemeClr val="bg1"/>
                </a:solidFill>
              </a:rPr>
              <a:t> level</a:t>
            </a:r>
          </a:p>
          <a:p>
            <a:endParaRPr lang="he-IL" sz="2800" b="1" dirty="0">
              <a:solidFill>
                <a:schemeClr val="accent4"/>
              </a:solidFill>
            </a:endParaRPr>
          </a:p>
        </p:txBody>
      </p:sp>
      <p:sp>
        <p:nvSpPr>
          <p:cNvPr id="7" name="Rectangle 46"/>
          <p:cNvSpPr/>
          <p:nvPr/>
        </p:nvSpPr>
        <p:spPr>
          <a:xfrm rot="19710338">
            <a:off x="960701" y="1304916"/>
            <a:ext cx="2050287" cy="851183"/>
          </a:xfrm>
          <a:prstGeom prst="rect">
            <a:avLst/>
          </a:prstGeom>
          <a:solidFill>
            <a:schemeClr val="accent1">
              <a:lumMod val="75000"/>
            </a:schemeClr>
          </a:solidFill>
          <a:scene3d>
            <a:camera prst="orthographicFront"/>
            <a:lightRig rig="threePt" dir="t"/>
          </a:scene3d>
          <a:sp3d>
            <a:bevelT w="165100" prst="coolSlant"/>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US" sz="2400" b="1" dirty="0">
                <a:solidFill>
                  <a:schemeClr val="bg1"/>
                </a:solidFill>
              </a:rPr>
              <a:t>Senior</a:t>
            </a:r>
          </a:p>
          <a:p>
            <a:r>
              <a:rPr lang="en-US" sz="2400" b="1" dirty="0">
                <a:solidFill>
                  <a:schemeClr val="bg1"/>
                </a:solidFill>
              </a:rPr>
              <a:t> level </a:t>
            </a:r>
          </a:p>
        </p:txBody>
      </p:sp>
      <p:sp>
        <p:nvSpPr>
          <p:cNvPr id="8" name="Rectangle 1"/>
          <p:cNvSpPr/>
          <p:nvPr/>
        </p:nvSpPr>
        <p:spPr bwMode="auto">
          <a:xfrm rot="14379275">
            <a:off x="-782463" y="4034218"/>
            <a:ext cx="5777605" cy="354105"/>
          </a:xfrm>
          <a:prstGeom prst="rect">
            <a:avLst/>
          </a:prstGeom>
          <a:blipFill>
            <a:blip r:embed="rId3" cstate="print"/>
            <a:tile tx="0" ty="0" sx="100000" sy="100000" flip="none" algn="tl"/>
          </a:blipFill>
          <a:ln w="9525" cap="flat" cmpd="sng" algn="ctr">
            <a:solidFill>
              <a:srgbClr val="99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bg1"/>
              </a:solidFill>
              <a:effectLst/>
              <a:latin typeface="Arial" pitchFamily="34" charset="0"/>
              <a:cs typeface="Arial" pitchFamily="34" charset="0"/>
            </a:endParaRPr>
          </a:p>
        </p:txBody>
      </p:sp>
      <p:sp>
        <p:nvSpPr>
          <p:cNvPr id="9" name="Rectangle 48"/>
          <p:cNvSpPr/>
          <p:nvPr/>
        </p:nvSpPr>
        <p:spPr bwMode="auto">
          <a:xfrm rot="14176973">
            <a:off x="1334130" y="2888026"/>
            <a:ext cx="5803854" cy="334641"/>
          </a:xfrm>
          <a:prstGeom prst="rect">
            <a:avLst/>
          </a:prstGeom>
          <a:blipFill>
            <a:blip r:embed="rId3" cstate="print"/>
            <a:tile tx="0" ty="0" sx="100000" sy="100000" flip="none" algn="tl"/>
          </a:blipFill>
          <a:ln w="9525" cap="flat" cmpd="sng" algn="ctr">
            <a:solidFill>
              <a:srgbClr val="99CC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a:ln>
                <a:noFill/>
              </a:ln>
              <a:solidFill>
                <a:schemeClr val="bg1"/>
              </a:solidFill>
              <a:effectLst/>
              <a:latin typeface="Arial" pitchFamily="34" charset="0"/>
              <a:cs typeface="Arial" pitchFamily="34" charset="0"/>
            </a:endParaRPr>
          </a:p>
        </p:txBody>
      </p:sp>
      <p:grpSp>
        <p:nvGrpSpPr>
          <p:cNvPr id="10" name="Group 13"/>
          <p:cNvGrpSpPr/>
          <p:nvPr/>
        </p:nvGrpSpPr>
        <p:grpSpPr>
          <a:xfrm rot="3170004">
            <a:off x="4057663" y="494544"/>
            <a:ext cx="1834097" cy="2301940"/>
            <a:chOff x="2710578" y="1596953"/>
            <a:chExt cx="2393063" cy="2301940"/>
          </a:xfrm>
        </p:grpSpPr>
        <p:sp>
          <p:nvSpPr>
            <p:cNvPr id="11" name="Down Arrow 14"/>
            <p:cNvSpPr/>
            <p:nvPr/>
          </p:nvSpPr>
          <p:spPr>
            <a:xfrm>
              <a:off x="2710578" y="1920125"/>
              <a:ext cx="2393063" cy="1978768"/>
            </a:xfrm>
            <a:prstGeom prst="downArrow">
              <a:avLst/>
            </a:prstGeom>
            <a:solidFill>
              <a:schemeClr val="accent2"/>
            </a:solidFill>
            <a:effectLst>
              <a:outerShdw blurRad="127000" dist="88900" dir="2700000" algn="tl" rotWithShape="0">
                <a:prstClr val="black">
                  <a:alpha val="38000"/>
                </a:prstClr>
              </a:outerShdw>
            </a:effectLst>
            <a:scene3d>
              <a:camera prst="orthographicFront"/>
              <a:lightRig rig="threePt" dir="t"/>
            </a:scene3d>
            <a:sp3d>
              <a:bevelT w="165100" prst="coolSlant"/>
              <a:bevelB w="165100" prst="coolSlant"/>
            </a:sp3d>
          </p:spPr>
          <p:style>
            <a:lnRef idx="0">
              <a:schemeClr val="lt1">
                <a:hueOff val="0"/>
                <a:satOff val="0"/>
                <a:lumOff val="0"/>
                <a:alphaOff val="0"/>
              </a:schemeClr>
            </a:lnRef>
            <a:fillRef idx="3">
              <a:scrgbClr r="0" g="0" b="0"/>
            </a:fillRef>
            <a:effectRef idx="2">
              <a:scrgbClr r="0" g="0" b="0"/>
            </a:effectRef>
            <a:fontRef idx="minor">
              <a:schemeClr val="lt1"/>
            </a:fontRef>
          </p:style>
        </p:sp>
        <p:sp>
          <p:nvSpPr>
            <p:cNvPr id="12" name="Down Arrow 4"/>
            <p:cNvSpPr/>
            <p:nvPr/>
          </p:nvSpPr>
          <p:spPr>
            <a:xfrm>
              <a:off x="3238873" y="1596953"/>
              <a:ext cx="1260001" cy="1620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lvl="0" algn="ctr" defTabSz="889000" rtl="1">
                <a:lnSpc>
                  <a:spcPct val="90000"/>
                </a:lnSpc>
                <a:spcBef>
                  <a:spcPct val="0"/>
                </a:spcBef>
                <a:spcAft>
                  <a:spcPct val="35000"/>
                </a:spcAft>
              </a:pPr>
              <a:r>
                <a:rPr lang="en-US" sz="2000" b="1" dirty="0">
                  <a:solidFill>
                    <a:schemeClr val="bg1"/>
                  </a:solidFill>
                </a:rPr>
                <a:t>The point of change</a:t>
              </a:r>
              <a:endParaRPr lang="he-IL" sz="2000" b="1" kern="1200" dirty="0">
                <a:solidFill>
                  <a:schemeClr val="bg1"/>
                </a:solidFill>
              </a:endParaRPr>
            </a:p>
          </p:txBody>
        </p:sp>
      </p:grpSp>
      <p:pic>
        <p:nvPicPr>
          <p:cNvPr id="14"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936126">
            <a:off x="1912281" y="2360286"/>
            <a:ext cx="579625" cy="1589394"/>
          </a:xfrm>
          <a:prstGeom prst="rect">
            <a:avLst/>
          </a:prstGeom>
          <a:effectLst>
            <a:outerShdw blurRad="190500" dir="18900000" sy="23000" kx="-1200000" algn="bl" rotWithShape="0">
              <a:prstClr val="black">
                <a:alpha val="20000"/>
              </a:prstClr>
            </a:outerShdw>
          </a:effectLst>
        </p:spPr>
      </p:pic>
      <p:pic>
        <p:nvPicPr>
          <p:cNvPr id="5122" name="Picture 2" descr="Image result for minoritie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052" t="8363" r="43028" b="4408"/>
          <a:stretch/>
        </p:blipFill>
        <p:spPr bwMode="auto">
          <a:xfrm rot="19695094">
            <a:off x="3254674" y="5027723"/>
            <a:ext cx="703837" cy="1255075"/>
          </a:xfrm>
          <a:prstGeom prst="rect">
            <a:avLst/>
          </a:prstGeom>
          <a:noFill/>
          <a:extLst>
            <a:ext uri="{909E8E84-426E-40DD-AFC4-6F175D3DCCD1}">
              <a14:hiddenFill xmlns:a14="http://schemas.microsoft.com/office/drawing/2010/main">
                <a:solidFill>
                  <a:srgbClr val="FFFFFF"/>
                </a:solidFill>
              </a14:hiddenFill>
            </a:ext>
          </a:extLst>
        </p:spPr>
      </p:pic>
      <p:pic>
        <p:nvPicPr>
          <p:cNvPr id="16" name="תמונה 15"/>
          <p:cNvPicPr>
            <a:picLocks noChangeAspect="1"/>
          </p:cNvPicPr>
          <p:nvPr/>
        </p:nvPicPr>
        <p:blipFill>
          <a:blip r:embed="rId6"/>
          <a:stretch>
            <a:fillRect/>
          </a:stretch>
        </p:blipFill>
        <p:spPr>
          <a:xfrm rot="19694336">
            <a:off x="2487122" y="4021937"/>
            <a:ext cx="880018" cy="585612"/>
          </a:xfrm>
          <a:prstGeom prst="rect">
            <a:avLst/>
          </a:prstGeom>
        </p:spPr>
      </p:pic>
      <p:pic>
        <p:nvPicPr>
          <p:cNvPr id="5132" name="Picture 12" descr="Image result for managers"/>
          <p:cNvPicPr>
            <a:picLocks noChangeAspect="1" noChangeArrowheads="1"/>
          </p:cNvPicPr>
          <p:nvPr/>
        </p:nvPicPr>
        <p:blipFill rotWithShape="1">
          <a:blip r:embed="rId7">
            <a:extLst>
              <a:ext uri="{28A0092B-C50C-407E-A947-70E740481C1C}">
                <a14:useLocalDpi xmlns:a14="http://schemas.microsoft.com/office/drawing/2010/main" val="0"/>
              </a:ext>
            </a:extLst>
          </a:blip>
          <a:srcRect l="40532" t="20065" r="42411" b="30706"/>
          <a:stretch/>
        </p:blipFill>
        <p:spPr bwMode="auto">
          <a:xfrm rot="19763195">
            <a:off x="1128008" y="1663020"/>
            <a:ext cx="495871" cy="860264"/>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מחבר מרפקי 20"/>
          <p:cNvCxnSpPr/>
          <p:nvPr/>
        </p:nvCxnSpPr>
        <p:spPr>
          <a:xfrm rot="16200000" flipV="1">
            <a:off x="3959595" y="2962021"/>
            <a:ext cx="1913048" cy="815199"/>
          </a:xfrm>
          <a:prstGeom prst="bentConnector3">
            <a:avLst/>
          </a:prstGeom>
          <a:ln w="76200">
            <a:prstDash val="sysDash"/>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713243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39324" y="1480380"/>
            <a:ext cx="5864316" cy="5377620"/>
          </a:xfrm>
        </p:spPr>
        <p:txBody>
          <a:bodyPr>
            <a:normAutofit fontScale="62500" lnSpcReduction="20000"/>
          </a:bodyPr>
          <a:lstStyle/>
          <a:p>
            <a:pPr algn="l" rtl="0">
              <a:buFont typeface="Wingdings" panose="05000000000000000000" pitchFamily="2" charset="2"/>
              <a:buChar char="q"/>
            </a:pPr>
            <a:r>
              <a:rPr lang="en-US" dirty="0"/>
              <a:t> Central committee (CSC with stakeholders)  allocate open jobs to target population</a:t>
            </a:r>
          </a:p>
          <a:p>
            <a:pPr algn="l" rtl="0">
              <a:buFont typeface="Wingdings" panose="05000000000000000000" pitchFamily="2" charset="2"/>
              <a:buChar char="q"/>
            </a:pPr>
            <a:r>
              <a:rPr lang="en-US" dirty="0"/>
              <a:t> Appointment of Head occupational diversity manager in each ministry</a:t>
            </a:r>
          </a:p>
          <a:p>
            <a:pPr algn="l" rtl="0">
              <a:buFont typeface="Wingdings" panose="05000000000000000000" pitchFamily="2" charset="2"/>
              <a:buChar char="q"/>
            </a:pPr>
            <a:r>
              <a:rPr lang="en-US" dirty="0"/>
              <a:t>Cadet programs must reflect proportional representation of all groups</a:t>
            </a:r>
          </a:p>
          <a:p>
            <a:pPr algn="l" rtl="0">
              <a:buFont typeface="Wingdings" panose="05000000000000000000" pitchFamily="2" charset="2"/>
              <a:buChar char="q"/>
            </a:pPr>
            <a:r>
              <a:rPr lang="en-US" dirty="0"/>
              <a:t>Special adjustments in entry exams, matching positions (for example: job sharing)</a:t>
            </a:r>
          </a:p>
          <a:p>
            <a:pPr algn="l" rtl="0">
              <a:buFont typeface="Wingdings" panose="05000000000000000000" pitchFamily="2" charset="2"/>
              <a:buChar char="q"/>
            </a:pPr>
            <a:r>
              <a:rPr lang="en-US" dirty="0"/>
              <a:t>Communicate with a political rank, NGOs &amp; </a:t>
            </a:r>
          </a:p>
          <a:p>
            <a:pPr algn="l" rtl="0">
              <a:buFont typeface="Wingdings" panose="05000000000000000000" pitchFamily="2" charset="2"/>
              <a:buChar char="q"/>
            </a:pPr>
            <a:r>
              <a:rPr lang="en-US" dirty="0"/>
              <a:t>A pool of diverse employees to accompany the entry process</a:t>
            </a:r>
          </a:p>
          <a:p>
            <a:pPr algn="l" rtl="0">
              <a:buFont typeface="Wingdings" panose="05000000000000000000" pitchFamily="2" charset="2"/>
              <a:buChar char="q"/>
            </a:pPr>
            <a:r>
              <a:rPr lang="en-US" dirty="0"/>
              <a:t>Building a profile of future civil servants and we take groups of students that could be potential employees. </a:t>
            </a:r>
          </a:p>
          <a:p>
            <a:pPr algn="l" rtl="0">
              <a:buFont typeface="Wingdings" panose="05000000000000000000" pitchFamily="2" charset="2"/>
              <a:buChar char="q"/>
            </a:pPr>
            <a:r>
              <a:rPr lang="en-US" dirty="0"/>
              <a:t>social media networking activity for recruitment </a:t>
            </a:r>
          </a:p>
          <a:p>
            <a:pPr algn="l" rtl="0">
              <a:buFont typeface="Wingdings" panose="05000000000000000000" pitchFamily="2" charset="2"/>
              <a:buChar char="q"/>
            </a:pPr>
            <a:r>
              <a:rPr lang="en-US" dirty="0"/>
              <a:t>Deep Examination of survey results: satisfaction, wages and related conditions</a:t>
            </a:r>
          </a:p>
          <a:p>
            <a:pPr algn="l" rtl="0">
              <a:buFont typeface="Wingdings" panose="05000000000000000000" pitchFamily="2" charset="2"/>
              <a:buChar char="q"/>
            </a:pPr>
            <a:endParaRPr lang="he-IL" dirty="0"/>
          </a:p>
        </p:txBody>
      </p: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328" t="56250" r="39771" b="11783"/>
          <a:stretch/>
        </p:blipFill>
        <p:spPr bwMode="auto">
          <a:xfrm>
            <a:off x="5903640" y="1572831"/>
            <a:ext cx="3240360" cy="4840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1" name="מחבר ישר 10"/>
          <p:cNvCxnSpPr/>
          <p:nvPr/>
        </p:nvCxnSpPr>
        <p:spPr>
          <a:xfrm flipH="1" flipV="1">
            <a:off x="0" y="997817"/>
            <a:ext cx="9180512" cy="35145"/>
          </a:xfrm>
          <a:prstGeom prst="line">
            <a:avLst/>
          </a:prstGeom>
        </p:spPr>
        <p:style>
          <a:lnRef idx="1">
            <a:schemeClr val="accent1"/>
          </a:lnRef>
          <a:fillRef idx="0">
            <a:schemeClr val="accent1"/>
          </a:fillRef>
          <a:effectRef idx="0">
            <a:schemeClr val="accent1"/>
          </a:effectRef>
          <a:fontRef idx="minor">
            <a:schemeClr val="tx1"/>
          </a:fontRef>
        </p:style>
      </p:cxnSp>
      <p:sp>
        <p:nvSpPr>
          <p:cNvPr id="12" name="צורה חופשית 11"/>
          <p:cNvSpPr/>
          <p:nvPr/>
        </p:nvSpPr>
        <p:spPr>
          <a:xfrm>
            <a:off x="1043608" y="620688"/>
            <a:ext cx="6768752" cy="859692"/>
          </a:xfrm>
          <a:custGeom>
            <a:avLst/>
            <a:gdLst>
              <a:gd name="connsiteX0" fmla="*/ 0 w 5625325"/>
              <a:gd name="connsiteY0" fmla="*/ 0 h 1137380"/>
              <a:gd name="connsiteX1" fmla="*/ 5625325 w 5625325"/>
              <a:gd name="connsiteY1" fmla="*/ 0 h 1137380"/>
              <a:gd name="connsiteX2" fmla="*/ 5625325 w 5625325"/>
              <a:gd name="connsiteY2" fmla="*/ 1137380 h 1137380"/>
              <a:gd name="connsiteX3" fmla="*/ 0 w 5625325"/>
              <a:gd name="connsiteY3" fmla="*/ 1137380 h 1137380"/>
              <a:gd name="connsiteX4" fmla="*/ 0 w 5625325"/>
              <a:gd name="connsiteY4" fmla="*/ 0 h 1137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25325" h="1137380">
                <a:moveTo>
                  <a:pt x="0" y="0"/>
                </a:moveTo>
                <a:lnTo>
                  <a:pt x="5625325" y="0"/>
                </a:lnTo>
                <a:lnTo>
                  <a:pt x="5625325" y="1137380"/>
                </a:lnTo>
                <a:lnTo>
                  <a:pt x="0" y="1137380"/>
                </a:lnTo>
                <a:lnTo>
                  <a:pt x="0" y="0"/>
                </a:lnTo>
                <a:close/>
              </a:path>
            </a:pathLst>
          </a:custGeom>
          <a:solidFill>
            <a:schemeClr val="bg1"/>
          </a:solidFill>
          <a:ln>
            <a:noFill/>
          </a:ln>
          <a:effectLst>
            <a:outerShdw blurRad="50800" dist="38100" dir="2700000" algn="tl" rotWithShape="0">
              <a:prstClr val="black">
                <a:alpha val="40000"/>
              </a:prstClr>
            </a:outerShdw>
          </a:effectLst>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480" tIns="30480" rIns="30480" bIns="30480" numCol="1" spcCol="1270" anchor="ctr" anchorCtr="0">
            <a:noAutofit/>
          </a:bodyPr>
          <a:lstStyle/>
          <a:p>
            <a:pPr algn="ctr" defTabSz="1066800" rtl="0">
              <a:lnSpc>
                <a:spcPct val="90000"/>
              </a:lnSpc>
              <a:spcBef>
                <a:spcPct val="0"/>
              </a:spcBef>
              <a:spcAft>
                <a:spcPct val="10000"/>
              </a:spcAft>
            </a:pPr>
            <a:r>
              <a:rPr lang="en-US" sz="3200" b="1" dirty="0">
                <a:solidFill>
                  <a:schemeClr val="tx1"/>
                </a:solidFill>
                <a:latin typeface="Tahoma" pitchFamily="34" charset="0"/>
                <a:ea typeface="Tahoma" pitchFamily="34" charset="0"/>
                <a:cs typeface="Tahoma" pitchFamily="34" charset="0"/>
              </a:rPr>
              <a:t>Horizontal Activities (example)</a:t>
            </a:r>
            <a:endParaRPr lang="he-IL" sz="3200" b="1"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51822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mirmo\Downloads\728px-Emblem_of_Israel.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81484" y="209649"/>
            <a:ext cx="437144" cy="5404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C:\Users\amirmo\Desktop\Untitled-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88640"/>
            <a:ext cx="522260" cy="576064"/>
          </a:xfrm>
          <a:prstGeom prst="rect">
            <a:avLst/>
          </a:prstGeom>
          <a:noFill/>
          <a:extLst>
            <a:ext uri="{909E8E84-426E-40DD-AFC4-6F175D3DCCD1}">
              <a14:hiddenFill xmlns:a14="http://schemas.microsoft.com/office/drawing/2010/main">
                <a:solidFill>
                  <a:srgbClr val="FFFFFF"/>
                </a:solidFill>
              </a14:hiddenFill>
            </a:ext>
          </a:extLst>
        </p:spPr>
      </p:pic>
      <p:sp>
        <p:nvSpPr>
          <p:cNvPr id="8" name="מלבן 7"/>
          <p:cNvSpPr/>
          <p:nvPr/>
        </p:nvSpPr>
        <p:spPr>
          <a:xfrm>
            <a:off x="0" y="6669361"/>
            <a:ext cx="9159145" cy="188640"/>
          </a:xfrm>
          <a:prstGeom prst="rect">
            <a:avLst/>
          </a:prstGeom>
          <a:solidFill>
            <a:srgbClr val="3366FF"/>
          </a:solidFill>
          <a:ln>
            <a:noFill/>
          </a:ln>
          <a:effectLst>
            <a:outerShdw blurRad="114300" dist="76200" dir="84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nchorCtr="1"/>
          <a:lstStyle/>
          <a:p>
            <a:pPr marL="220663" indent="-220663" algn="ctr">
              <a:buFont typeface="Tahoma" pitchFamily="34" charset="0"/>
              <a:buNone/>
            </a:pPr>
            <a:endParaRPr lang="he-IL" sz="4000" kern="1500" spc="40" dirty="0">
              <a:latin typeface="Segoe UI Semilight" panose="020B0402040204020203" pitchFamily="34" charset="0"/>
              <a:ea typeface="Segoe UI Symbol" panose="020B0502040204020203" pitchFamily="34" charset="0"/>
              <a:cs typeface="Segoe UI Semilight" panose="020B0402040204020203" pitchFamily="34" charset="0"/>
            </a:endParaRPr>
          </a:p>
        </p:txBody>
      </p:sp>
      <p:sp>
        <p:nvSpPr>
          <p:cNvPr id="3" name="כותרת משנה 2"/>
          <p:cNvSpPr>
            <a:spLocks noGrp="1"/>
          </p:cNvSpPr>
          <p:nvPr>
            <p:ph type="subTitle" idx="1"/>
          </p:nvPr>
        </p:nvSpPr>
        <p:spPr>
          <a:xfrm>
            <a:off x="-32048" y="5157192"/>
            <a:ext cx="9126414" cy="1273667"/>
          </a:xfr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rtl="0"/>
            <a:r>
              <a:rPr lang="en-US" altLang="he-IL" sz="4800" b="1" dirty="0">
                <a:solidFill>
                  <a:schemeClr val="tx2">
                    <a:lumMod val="75000"/>
                  </a:schemeClr>
                </a:solidFill>
                <a:latin typeface="Script MT Bold" panose="03040602040607080904" pitchFamily="66" charset="0"/>
                <a:ea typeface="Tahoma" pitchFamily="34" charset="0"/>
                <a:cs typeface="Tahoma" pitchFamily="34" charset="0"/>
              </a:rPr>
              <a:t>Thank you very much</a:t>
            </a:r>
            <a:endParaRPr lang="en-US" altLang="he-IL" sz="2400" b="1" dirty="0">
              <a:solidFill>
                <a:schemeClr val="bg1">
                  <a:lumMod val="50000"/>
                </a:schemeClr>
              </a:solidFill>
              <a:latin typeface="Script MT Bold" panose="03040602040607080904" pitchFamily="66" charset="0"/>
              <a:ea typeface="Tahoma" pitchFamily="34" charset="0"/>
              <a:cs typeface="Tahoma" pitchFamily="34" charset="0"/>
            </a:endParaRPr>
          </a:p>
          <a:p>
            <a:pPr marL="457200" indent="-457200" algn="just" rtl="0">
              <a:buFont typeface="Arial" pitchFamily="34" charset="0"/>
              <a:buChar char="•"/>
            </a:pPr>
            <a:endParaRPr lang="en-US" altLang="he-IL" sz="2400" b="1" dirty="0">
              <a:solidFill>
                <a:schemeClr val="bg1">
                  <a:lumMod val="50000"/>
                </a:schemeClr>
              </a:solidFill>
              <a:latin typeface="Script MT Bold" panose="03040602040607080904" pitchFamily="66" charset="0"/>
              <a:ea typeface="Tahoma" pitchFamily="34" charset="0"/>
              <a:cs typeface="Tahoma" pitchFamily="34" charset="0"/>
            </a:endParaRPr>
          </a:p>
          <a:p>
            <a:pPr marL="457200" indent="-457200" algn="just" rtl="0">
              <a:buFont typeface="Arial" pitchFamily="34" charset="0"/>
              <a:buChar char="•"/>
            </a:pPr>
            <a:endParaRPr lang="he-IL" sz="2400" b="1" dirty="0">
              <a:solidFill>
                <a:schemeClr val="bg1">
                  <a:lumMod val="50000"/>
                </a:schemeClr>
              </a:solidFill>
              <a:latin typeface="Script MT Bold" panose="03040602040607080904" pitchFamily="66" charset="0"/>
              <a:ea typeface="Tahoma" pitchFamily="34" charset="0"/>
              <a:cs typeface="Tahoma" pitchFamily="34" charset="0"/>
            </a:endParaRPr>
          </a:p>
        </p:txBody>
      </p:sp>
      <p:pic>
        <p:nvPicPr>
          <p:cNvPr id="1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34606" t="33681" r="36279" b="29216"/>
          <a:stretch/>
        </p:blipFill>
        <p:spPr bwMode="auto">
          <a:xfrm>
            <a:off x="7572" y="750075"/>
            <a:ext cx="9144000" cy="44217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02084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par>
                                <p:cTn id="8" presetID="42"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26754" t="19576" r="23522" b="17817"/>
          <a:stretch/>
        </p:blipFill>
        <p:spPr bwMode="auto">
          <a:xfrm>
            <a:off x="395536" y="1002742"/>
            <a:ext cx="8352927" cy="5760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כותרת משנה 2"/>
          <p:cNvSpPr>
            <a:spLocks noGrp="1"/>
          </p:cNvSpPr>
          <p:nvPr>
            <p:ph type="subTitle" idx="1"/>
          </p:nvPr>
        </p:nvSpPr>
        <p:spPr>
          <a:xfrm>
            <a:off x="1425195" y="693517"/>
            <a:ext cx="5968752" cy="719259"/>
          </a:xfrm>
        </p:spPr>
        <p:txBody>
          <a:bodyPr>
            <a:normAutofit/>
          </a:bodyPr>
          <a:lstStyle/>
          <a:p>
            <a:r>
              <a:rPr lang="en-US" sz="2800" b="1" dirty="0">
                <a:solidFill>
                  <a:schemeClr val="tx1"/>
                </a:solidFill>
                <a:latin typeface="Tahoma" pitchFamily="34" charset="0"/>
                <a:ea typeface="Tahoma" pitchFamily="34" charset="0"/>
                <a:cs typeface="Tahoma" pitchFamily="34" charset="0"/>
              </a:rPr>
              <a:t>Organizational Breakdown</a:t>
            </a:r>
            <a:endParaRPr lang="he-IL" sz="2800" b="1" dirty="0">
              <a:solidFill>
                <a:schemeClr val="tx1"/>
              </a:solidFill>
              <a:latin typeface="Tahoma" pitchFamily="34" charset="0"/>
              <a:ea typeface="Tahoma" pitchFamily="34" charset="0"/>
              <a:cs typeface="Tahoma" pitchFamily="34" charset="0"/>
            </a:endParaRPr>
          </a:p>
        </p:txBody>
      </p:sp>
      <p:pic>
        <p:nvPicPr>
          <p:cNvPr id="4" name="Picture 4" descr="C:\Users\amirmo\Downloads\728px-Emblem_of_Israel.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1484" y="209649"/>
            <a:ext cx="437144" cy="5404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amirmo\Desktop\Untitle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88640"/>
            <a:ext cx="522260" cy="576064"/>
          </a:xfrm>
          <a:prstGeom prst="rect">
            <a:avLst/>
          </a:prstGeom>
          <a:noFill/>
          <a:extLst>
            <a:ext uri="{909E8E84-426E-40DD-AFC4-6F175D3DCCD1}">
              <a14:hiddenFill xmlns:a14="http://schemas.microsoft.com/office/drawing/2010/main">
                <a:solidFill>
                  <a:srgbClr val="FFFFFF"/>
                </a:solidFill>
              </a14:hiddenFill>
            </a:ext>
          </a:extLst>
        </p:spPr>
      </p:pic>
      <p:sp>
        <p:nvSpPr>
          <p:cNvPr id="7" name="מלבן 6"/>
          <p:cNvSpPr/>
          <p:nvPr/>
        </p:nvSpPr>
        <p:spPr>
          <a:xfrm>
            <a:off x="0" y="6669360"/>
            <a:ext cx="9159145" cy="188640"/>
          </a:xfrm>
          <a:prstGeom prst="rect">
            <a:avLst/>
          </a:prstGeom>
          <a:solidFill>
            <a:srgbClr val="3366FF"/>
          </a:solidFill>
          <a:ln>
            <a:noFill/>
          </a:ln>
          <a:effectLst>
            <a:outerShdw blurRad="114300" dist="76200" dir="8400000" sx="101000" sy="101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nchorCtr="1"/>
          <a:lstStyle/>
          <a:p>
            <a:pPr marL="220663" indent="-220663" algn="ctr">
              <a:buFont typeface="Tahoma" pitchFamily="34" charset="0"/>
              <a:buNone/>
            </a:pPr>
            <a:endParaRPr lang="he-IL" sz="4000" kern="1500" spc="40" dirty="0">
              <a:latin typeface="Segoe UI Semilight" panose="020B0402040204020203" pitchFamily="34" charset="0"/>
              <a:ea typeface="Segoe UI Symbol" panose="020B0502040204020203" pitchFamily="34" charset="0"/>
              <a:cs typeface="Segoe UI Semilight" panose="020B0402040204020203" pitchFamily="34" charset="0"/>
            </a:endParaRPr>
          </a:p>
        </p:txBody>
      </p:sp>
      <p:cxnSp>
        <p:nvCxnSpPr>
          <p:cNvPr id="9" name="מחבר ישר 8"/>
          <p:cNvCxnSpPr/>
          <p:nvPr/>
        </p:nvCxnSpPr>
        <p:spPr>
          <a:xfrm>
            <a:off x="6948264" y="980728"/>
            <a:ext cx="21957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מחבר ישר 10"/>
          <p:cNvCxnSpPr/>
          <p:nvPr/>
        </p:nvCxnSpPr>
        <p:spPr>
          <a:xfrm flipH="1">
            <a:off x="0" y="980728"/>
            <a:ext cx="197971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941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תמונה 21"/>
          <p:cNvPicPr/>
          <p:nvPr/>
        </p:nvPicPr>
        <p:blipFill rotWithShape="1">
          <a:blip r:embed="rId5" cstate="print">
            <a:extLst>
              <a:ext uri="{28A0092B-C50C-407E-A947-70E740481C1C}">
                <a14:useLocalDpi xmlns:a14="http://schemas.microsoft.com/office/drawing/2010/main"/>
              </a:ext>
            </a:extLst>
          </a:blip>
          <a:srcRect t="8733"/>
          <a:stretch/>
        </p:blipFill>
        <p:spPr bwMode="auto">
          <a:xfrm>
            <a:off x="467544" y="1806879"/>
            <a:ext cx="7122073" cy="4646457"/>
          </a:xfrm>
          <a:prstGeom prst="rect">
            <a:avLst/>
          </a:prstGeom>
          <a:noFill/>
        </p:spPr>
      </p:pic>
      <p:sp>
        <p:nvSpPr>
          <p:cNvPr id="18" name="מלבן 17"/>
          <p:cNvSpPr/>
          <p:nvPr/>
        </p:nvSpPr>
        <p:spPr>
          <a:xfrm>
            <a:off x="683569" y="1772816"/>
            <a:ext cx="7933207" cy="395048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תמונה 18"/>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265986" y="4365104"/>
            <a:ext cx="1289790" cy="1586409"/>
          </a:xfrm>
          <a:prstGeom prst="rect">
            <a:avLst/>
          </a:prstGeom>
        </p:spPr>
      </p:pic>
      <p:sp>
        <p:nvSpPr>
          <p:cNvPr id="16" name="צורה חופשית 15"/>
          <p:cNvSpPr/>
          <p:nvPr/>
        </p:nvSpPr>
        <p:spPr>
          <a:xfrm>
            <a:off x="1619672" y="1825857"/>
            <a:ext cx="6336704" cy="3897442"/>
          </a:xfrm>
          <a:custGeom>
            <a:avLst/>
            <a:gdLst>
              <a:gd name="connsiteX0" fmla="*/ 0 w 6535712"/>
              <a:gd name="connsiteY0" fmla="*/ 3974972 h 3974972"/>
              <a:gd name="connsiteX1" fmla="*/ 1603948 w 6535712"/>
              <a:gd name="connsiteY1" fmla="*/ 527234 h 3974972"/>
              <a:gd name="connsiteX2" fmla="*/ 3192905 w 6535712"/>
              <a:gd name="connsiteY2" fmla="*/ 62539 h 3974972"/>
              <a:gd name="connsiteX3" fmla="*/ 4796853 w 6535712"/>
              <a:gd name="connsiteY3" fmla="*/ 1036900 h 3974972"/>
              <a:gd name="connsiteX4" fmla="*/ 6535712 w 6535712"/>
              <a:gd name="connsiteY4" fmla="*/ 62539 h 3974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5712" h="3974972">
                <a:moveTo>
                  <a:pt x="0" y="3974972"/>
                </a:moveTo>
                <a:cubicBezTo>
                  <a:pt x="535898" y="2577139"/>
                  <a:pt x="1071797" y="1179306"/>
                  <a:pt x="1603948" y="527234"/>
                </a:cubicBezTo>
                <a:cubicBezTo>
                  <a:pt x="2136099" y="-124838"/>
                  <a:pt x="2660754" y="-22405"/>
                  <a:pt x="3192905" y="62539"/>
                </a:cubicBezTo>
                <a:cubicBezTo>
                  <a:pt x="3725056" y="147483"/>
                  <a:pt x="4239719" y="1036900"/>
                  <a:pt x="4796853" y="1036900"/>
                </a:cubicBezTo>
                <a:cubicBezTo>
                  <a:pt x="5353987" y="1036900"/>
                  <a:pt x="5944849" y="549719"/>
                  <a:pt x="6535712" y="6253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צורה חופשית 16"/>
          <p:cNvSpPr/>
          <p:nvPr/>
        </p:nvSpPr>
        <p:spPr>
          <a:xfrm>
            <a:off x="1514006" y="1825858"/>
            <a:ext cx="6298354" cy="3597640"/>
          </a:xfrm>
          <a:custGeom>
            <a:avLst/>
            <a:gdLst>
              <a:gd name="connsiteX0" fmla="*/ 0 w 6400800"/>
              <a:gd name="connsiteY0" fmla="*/ 3732551 h 3732551"/>
              <a:gd name="connsiteX1" fmla="*/ 3162924 w 6400800"/>
              <a:gd name="connsiteY1" fmla="*/ 3282846 h 3732551"/>
              <a:gd name="connsiteX2" fmla="*/ 4781862 w 6400800"/>
              <a:gd name="connsiteY2" fmla="*/ 2563318 h 3732551"/>
              <a:gd name="connsiteX3" fmla="*/ 6400800 w 6400800"/>
              <a:gd name="connsiteY3" fmla="*/ 0 h 3732551"/>
            </a:gdLst>
            <a:ahLst/>
            <a:cxnLst>
              <a:cxn ang="0">
                <a:pos x="connsiteX0" y="connsiteY0"/>
              </a:cxn>
              <a:cxn ang="0">
                <a:pos x="connsiteX1" y="connsiteY1"/>
              </a:cxn>
              <a:cxn ang="0">
                <a:pos x="connsiteX2" y="connsiteY2"/>
              </a:cxn>
              <a:cxn ang="0">
                <a:pos x="connsiteX3" y="connsiteY3"/>
              </a:cxn>
            </a:cxnLst>
            <a:rect l="l" t="t" r="r" b="b"/>
            <a:pathLst>
              <a:path w="6400800" h="3732551">
                <a:moveTo>
                  <a:pt x="0" y="3732551"/>
                </a:moveTo>
                <a:cubicBezTo>
                  <a:pt x="1182973" y="3605134"/>
                  <a:pt x="2365947" y="3477718"/>
                  <a:pt x="3162924" y="3282846"/>
                </a:cubicBezTo>
                <a:cubicBezTo>
                  <a:pt x="3959901" y="3087974"/>
                  <a:pt x="4242216" y="3110459"/>
                  <a:pt x="4781862" y="2563318"/>
                </a:cubicBezTo>
                <a:cubicBezTo>
                  <a:pt x="5321508" y="2016177"/>
                  <a:pt x="5861154" y="1008088"/>
                  <a:pt x="640080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צורה חופשית 20"/>
          <p:cNvSpPr/>
          <p:nvPr/>
        </p:nvSpPr>
        <p:spPr>
          <a:xfrm>
            <a:off x="1738859" y="1808993"/>
            <a:ext cx="5788535" cy="3564223"/>
          </a:xfrm>
          <a:custGeom>
            <a:avLst/>
            <a:gdLst>
              <a:gd name="connsiteX0" fmla="*/ 0 w 5861154"/>
              <a:gd name="connsiteY0" fmla="*/ 3507699 h 3507699"/>
              <a:gd name="connsiteX1" fmla="*/ 884420 w 5861154"/>
              <a:gd name="connsiteY1" fmla="*/ 1424066 h 3507699"/>
              <a:gd name="connsiteX2" fmla="*/ 1454046 w 5861154"/>
              <a:gd name="connsiteY2" fmla="*/ 479685 h 3507699"/>
              <a:gd name="connsiteX3" fmla="*/ 1978702 w 5861154"/>
              <a:gd name="connsiteY3" fmla="*/ 59961 h 3507699"/>
              <a:gd name="connsiteX4" fmla="*/ 2728210 w 5861154"/>
              <a:gd name="connsiteY4" fmla="*/ 0 h 3507699"/>
              <a:gd name="connsiteX5" fmla="*/ 3237875 w 5861154"/>
              <a:gd name="connsiteY5" fmla="*/ 149902 h 3507699"/>
              <a:gd name="connsiteX6" fmla="*/ 3627620 w 5861154"/>
              <a:gd name="connsiteY6" fmla="*/ 494676 h 3507699"/>
              <a:gd name="connsiteX7" fmla="*/ 4032354 w 5861154"/>
              <a:gd name="connsiteY7" fmla="*/ 869430 h 3507699"/>
              <a:gd name="connsiteX8" fmla="*/ 4482059 w 5861154"/>
              <a:gd name="connsiteY8" fmla="*/ 1049312 h 3507699"/>
              <a:gd name="connsiteX9" fmla="*/ 4961744 w 5861154"/>
              <a:gd name="connsiteY9" fmla="*/ 1004341 h 3507699"/>
              <a:gd name="connsiteX10" fmla="*/ 5861154 w 5861154"/>
              <a:gd name="connsiteY10" fmla="*/ 434715 h 3507699"/>
              <a:gd name="connsiteX11" fmla="*/ 4991725 w 5861154"/>
              <a:gd name="connsiteY11" fmla="*/ 1858781 h 3507699"/>
              <a:gd name="connsiteX12" fmla="*/ 4631961 w 5861154"/>
              <a:gd name="connsiteY12" fmla="*/ 2293495 h 3507699"/>
              <a:gd name="connsiteX13" fmla="*/ 4122295 w 5861154"/>
              <a:gd name="connsiteY13" fmla="*/ 2758190 h 3507699"/>
              <a:gd name="connsiteX14" fmla="*/ 3402767 w 5861154"/>
              <a:gd name="connsiteY14" fmla="*/ 3013023 h 3507699"/>
              <a:gd name="connsiteX15" fmla="*/ 1978702 w 5861154"/>
              <a:gd name="connsiteY15" fmla="*/ 3297836 h 3507699"/>
              <a:gd name="connsiteX16" fmla="*/ 0 w 5861154"/>
              <a:gd name="connsiteY16" fmla="*/ 3507699 h 3507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61154" h="3507699">
                <a:moveTo>
                  <a:pt x="0" y="3507699"/>
                </a:moveTo>
                <a:lnTo>
                  <a:pt x="884420" y="1424066"/>
                </a:lnTo>
                <a:lnTo>
                  <a:pt x="1454046" y="479685"/>
                </a:lnTo>
                <a:lnTo>
                  <a:pt x="1978702" y="59961"/>
                </a:lnTo>
                <a:lnTo>
                  <a:pt x="2728210" y="0"/>
                </a:lnTo>
                <a:lnTo>
                  <a:pt x="3237875" y="149902"/>
                </a:lnTo>
                <a:lnTo>
                  <a:pt x="3627620" y="494676"/>
                </a:lnTo>
                <a:lnTo>
                  <a:pt x="4032354" y="869430"/>
                </a:lnTo>
                <a:lnTo>
                  <a:pt x="4482059" y="1049312"/>
                </a:lnTo>
                <a:lnTo>
                  <a:pt x="4961744" y="1004341"/>
                </a:lnTo>
                <a:lnTo>
                  <a:pt x="5861154" y="434715"/>
                </a:lnTo>
                <a:lnTo>
                  <a:pt x="4991725" y="1858781"/>
                </a:lnTo>
                <a:lnTo>
                  <a:pt x="4631961" y="2293495"/>
                </a:lnTo>
                <a:lnTo>
                  <a:pt x="4122295" y="2758190"/>
                </a:lnTo>
                <a:lnTo>
                  <a:pt x="3402767" y="3013023"/>
                </a:lnTo>
                <a:lnTo>
                  <a:pt x="1978702" y="3297836"/>
                </a:lnTo>
                <a:lnTo>
                  <a:pt x="0" y="3507699"/>
                </a:lnTo>
                <a:close/>
              </a:path>
            </a:pathLst>
          </a:custGeom>
          <a:solidFill>
            <a:srgbClr val="FFC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כותרת 1"/>
          <p:cNvSpPr>
            <a:spLocks noGrp="1"/>
          </p:cNvSpPr>
          <p:nvPr>
            <p:ph type="title" idx="4294967295"/>
          </p:nvPr>
        </p:nvSpPr>
        <p:spPr>
          <a:xfrm>
            <a:off x="683568" y="620688"/>
            <a:ext cx="7704856" cy="1374726"/>
          </a:xfrm>
          <a:prstGeom prst="rect">
            <a:avLst/>
          </a:prstGeom>
        </p:spPr>
        <p:txBody>
          <a:bodyPr>
            <a:noAutofit/>
          </a:bodyPr>
          <a:lstStyle/>
          <a:p>
            <a:pPr algn="l" rtl="0"/>
            <a:r>
              <a:rPr lang="en-US" sz="2800" b="1" dirty="0">
                <a:solidFill>
                  <a:schemeClr val="bg1">
                    <a:lumMod val="50000"/>
                  </a:schemeClr>
                </a:solidFill>
                <a:latin typeface="Tahoma" pitchFamily="34" charset="0"/>
                <a:ea typeface="Tahoma" pitchFamily="34" charset="0"/>
                <a:cs typeface="Tahoma" pitchFamily="34" charset="0"/>
              </a:rPr>
              <a:t>The gap between expectations and seen valuable outcomes </a:t>
            </a:r>
            <a:endParaRPr lang="he-IL" sz="2000" b="1" dirty="0">
              <a:solidFill>
                <a:schemeClr val="bg1">
                  <a:lumMod val="50000"/>
                </a:schemeClr>
              </a:solidFill>
              <a:latin typeface="Tahoma" pitchFamily="34" charset="0"/>
              <a:ea typeface="Tahoma" pitchFamily="34" charset="0"/>
              <a:cs typeface="Tahoma" pitchFamily="34" charset="0"/>
            </a:endParaRPr>
          </a:p>
        </p:txBody>
      </p:sp>
      <p:sp>
        <p:nvSpPr>
          <p:cNvPr id="6" name="מלבן 5"/>
          <p:cNvSpPr/>
          <p:nvPr/>
        </p:nvSpPr>
        <p:spPr>
          <a:xfrm>
            <a:off x="1259632" y="6114782"/>
            <a:ext cx="3536064" cy="338554"/>
          </a:xfrm>
          <a:prstGeom prst="rect">
            <a:avLst/>
          </a:prstGeom>
          <a:solidFill>
            <a:schemeClr val="bg1"/>
          </a:solidFill>
        </p:spPr>
        <p:txBody>
          <a:bodyPr wrap="square">
            <a:spAutoFit/>
          </a:bodyPr>
          <a:lstStyle/>
          <a:p>
            <a:pPr algn="l"/>
            <a:r>
              <a:rPr lang="en-US" sz="1600" dirty="0">
                <a:latin typeface="Segoe UI Semilight" panose="020B0402040204020203" pitchFamily="34" charset="0"/>
                <a:cs typeface="Segoe UI Semilight" panose="020B0402040204020203" pitchFamily="34" charset="0"/>
              </a:rPr>
              <a:t>seen valuable outcomes </a:t>
            </a:r>
            <a:endParaRPr lang="en-US" sz="1600" dirty="0"/>
          </a:p>
        </p:txBody>
      </p:sp>
      <p:sp>
        <p:nvSpPr>
          <p:cNvPr id="31" name="מלבן 30"/>
          <p:cNvSpPr/>
          <p:nvPr/>
        </p:nvSpPr>
        <p:spPr>
          <a:xfrm>
            <a:off x="4276296" y="6089521"/>
            <a:ext cx="3824096" cy="338554"/>
          </a:xfrm>
          <a:prstGeom prst="rect">
            <a:avLst/>
          </a:prstGeom>
          <a:solidFill>
            <a:schemeClr val="bg1"/>
          </a:solidFill>
        </p:spPr>
        <p:txBody>
          <a:bodyPr wrap="square">
            <a:spAutoFit/>
          </a:bodyPr>
          <a:lstStyle/>
          <a:p>
            <a:pPr algn="l"/>
            <a:r>
              <a:rPr lang="en-US" sz="1600" dirty="0">
                <a:solidFill>
                  <a:srgbClr val="FF0000"/>
                </a:solidFill>
                <a:latin typeface="Tahoma" pitchFamily="34" charset="0"/>
                <a:ea typeface="Tahoma" pitchFamily="34" charset="0"/>
                <a:cs typeface="Tahoma" pitchFamily="34" charset="0"/>
              </a:rPr>
              <a:t>Expectations for valuable outcomes </a:t>
            </a:r>
          </a:p>
        </p:txBody>
      </p:sp>
      <p:grpSp>
        <p:nvGrpSpPr>
          <p:cNvPr id="10" name="קבוצה 9"/>
          <p:cNvGrpSpPr/>
          <p:nvPr/>
        </p:nvGrpSpPr>
        <p:grpSpPr>
          <a:xfrm>
            <a:off x="2223333" y="1348352"/>
            <a:ext cx="6525135" cy="4384904"/>
            <a:chOff x="2223334" y="1348352"/>
            <a:chExt cx="6393444" cy="4384904"/>
          </a:xfrm>
        </p:grpSpPr>
        <p:sp>
          <p:nvSpPr>
            <p:cNvPr id="41" name="אליפסה 40"/>
            <p:cNvSpPr/>
            <p:nvPr/>
          </p:nvSpPr>
          <p:spPr>
            <a:xfrm>
              <a:off x="4161830" y="4895894"/>
              <a:ext cx="313903" cy="308848"/>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effectLst/>
                <a:uLnTx/>
                <a:uFillTx/>
                <a:latin typeface="Calibri" panose="020F0502020204030204"/>
                <a:ea typeface="+mn-ea"/>
                <a:cs typeface="+mn-cs"/>
              </a:endParaRPr>
            </a:p>
          </p:txBody>
        </p:sp>
        <p:grpSp>
          <p:nvGrpSpPr>
            <p:cNvPr id="9" name="קבוצה 8"/>
            <p:cNvGrpSpPr/>
            <p:nvPr/>
          </p:nvGrpSpPr>
          <p:grpSpPr>
            <a:xfrm>
              <a:off x="2223334" y="1348352"/>
              <a:ext cx="6393444" cy="4384904"/>
              <a:chOff x="2223334" y="1348352"/>
              <a:chExt cx="6393444" cy="4384904"/>
            </a:xfrm>
          </p:grpSpPr>
          <p:grpSp>
            <p:nvGrpSpPr>
              <p:cNvPr id="15" name="קבוצה 14"/>
              <p:cNvGrpSpPr/>
              <p:nvPr/>
            </p:nvGrpSpPr>
            <p:grpSpPr>
              <a:xfrm>
                <a:off x="2223334" y="3647431"/>
                <a:ext cx="4198039" cy="2085825"/>
                <a:chOff x="2241873" y="3610794"/>
                <a:chExt cx="4198039" cy="2085825"/>
              </a:xfrm>
            </p:grpSpPr>
            <p:sp>
              <p:nvSpPr>
                <p:cNvPr id="23" name="אליפסה 22"/>
                <p:cNvSpPr/>
                <p:nvPr/>
              </p:nvSpPr>
              <p:spPr>
                <a:xfrm>
                  <a:off x="2241873" y="5136376"/>
                  <a:ext cx="313903" cy="308848"/>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effectLst/>
                    <a:uLnTx/>
                    <a:uFillTx/>
                    <a:latin typeface="Calibri" panose="020F0502020204030204"/>
                    <a:ea typeface="+mn-ea"/>
                    <a:cs typeface="+mn-cs"/>
                  </a:endParaRPr>
                </a:p>
              </p:txBody>
            </p:sp>
            <p:cxnSp>
              <p:nvCxnSpPr>
                <p:cNvPr id="24" name="מחבר ישר 23"/>
                <p:cNvCxnSpPr/>
                <p:nvPr/>
              </p:nvCxnSpPr>
              <p:spPr>
                <a:xfrm>
                  <a:off x="2553844" y="5300402"/>
                  <a:ext cx="590702" cy="36177"/>
                </a:xfrm>
                <a:prstGeom prst="line">
                  <a:avLst/>
                </a:prstGeom>
                <a:noFill/>
                <a:ln w="6350" cap="flat" cmpd="sng" algn="ctr">
                  <a:solidFill>
                    <a:sysClr val="windowText" lastClr="000000"/>
                  </a:solidFill>
                  <a:prstDash val="solid"/>
                  <a:miter lim="800000"/>
                </a:ln>
                <a:effectLst/>
              </p:spPr>
            </p:cxnSp>
            <p:sp>
              <p:nvSpPr>
                <p:cNvPr id="25" name="אליפסה 24"/>
                <p:cNvSpPr/>
                <p:nvPr/>
              </p:nvSpPr>
              <p:spPr>
                <a:xfrm>
                  <a:off x="4499992" y="4776336"/>
                  <a:ext cx="313903" cy="308848"/>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effectLst/>
                    <a:uLnTx/>
                    <a:uFillTx/>
                    <a:latin typeface="Calibri" panose="020F0502020204030204"/>
                    <a:ea typeface="+mn-ea"/>
                    <a:cs typeface="+mn-cs"/>
                  </a:endParaRPr>
                </a:p>
              </p:txBody>
            </p:sp>
            <p:cxnSp>
              <p:nvCxnSpPr>
                <p:cNvPr id="30" name="מחבר ישר 29"/>
                <p:cNvCxnSpPr/>
                <p:nvPr/>
              </p:nvCxnSpPr>
              <p:spPr>
                <a:xfrm flipV="1">
                  <a:off x="6241120" y="3610794"/>
                  <a:ext cx="88387" cy="394270"/>
                </a:xfrm>
                <a:prstGeom prst="line">
                  <a:avLst/>
                </a:prstGeom>
                <a:noFill/>
                <a:ln w="6350" cap="flat" cmpd="sng" algn="ctr">
                  <a:solidFill>
                    <a:sysClr val="windowText" lastClr="000000"/>
                  </a:solidFill>
                  <a:prstDash val="solid"/>
                  <a:miter lim="800000"/>
                </a:ln>
                <a:effectLst/>
              </p:spPr>
            </p:cxnSp>
            <p:sp>
              <p:nvSpPr>
                <p:cNvPr id="33" name="אליפסה 32"/>
                <p:cNvSpPr/>
                <p:nvPr/>
              </p:nvSpPr>
              <p:spPr>
                <a:xfrm>
                  <a:off x="6084168" y="4005064"/>
                  <a:ext cx="313903" cy="308848"/>
                </a:xfrm>
                <a:prstGeom prst="ellipse">
                  <a:avLst/>
                </a:prstGeom>
                <a:no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effectLst/>
                    <a:uLnTx/>
                    <a:uFillTx/>
                    <a:latin typeface="Calibri" panose="020F0502020204030204"/>
                    <a:ea typeface="+mn-ea"/>
                    <a:cs typeface="+mn-cs"/>
                  </a:endParaRPr>
                </a:p>
              </p:txBody>
            </p:sp>
            <p:cxnSp>
              <p:nvCxnSpPr>
                <p:cNvPr id="35" name="מחבר ישר 34"/>
                <p:cNvCxnSpPr/>
                <p:nvPr/>
              </p:nvCxnSpPr>
              <p:spPr>
                <a:xfrm flipV="1">
                  <a:off x="4813895" y="4859257"/>
                  <a:ext cx="1002562" cy="86269"/>
                </a:xfrm>
                <a:prstGeom prst="line">
                  <a:avLst/>
                </a:prstGeom>
                <a:noFill/>
                <a:ln w="6350" cap="flat" cmpd="sng" algn="ctr">
                  <a:solidFill>
                    <a:sysClr val="windowText" lastClr="000000"/>
                  </a:solidFill>
                  <a:prstDash val="solid"/>
                  <a:miter lim="800000"/>
                </a:ln>
                <a:effectLst/>
              </p:spPr>
            </p:cxnSp>
            <p:sp>
              <p:nvSpPr>
                <p:cNvPr id="26" name="תיבת טקסט 2"/>
                <p:cNvSpPr txBox="1">
                  <a:spLocks noChangeArrowheads="1"/>
                </p:cNvSpPr>
                <p:nvPr/>
              </p:nvSpPr>
              <p:spPr bwMode="auto">
                <a:xfrm flipH="1">
                  <a:off x="3144546" y="5226810"/>
                  <a:ext cx="3295366" cy="469809"/>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1" eaLnBrk="1" fontAlgn="auto" latinLnBrk="0" hangingPunct="1">
                    <a:lnSpc>
                      <a:spcPct val="107000"/>
                    </a:lnSpc>
                    <a:spcBef>
                      <a:spcPts val="0"/>
                    </a:spcBef>
                    <a:spcAft>
                      <a:spcPts val="800"/>
                    </a:spcAft>
                    <a:buClrTx/>
                    <a:buSzTx/>
                    <a:buFontTx/>
                    <a:buNone/>
                    <a:tabLst/>
                    <a:defRPr/>
                  </a:pPr>
                  <a:r>
                    <a:rPr lang="en-US" sz="1200" kern="0" dirty="0">
                      <a:solidFill>
                        <a:srgbClr val="000000"/>
                      </a:solidFill>
                      <a:latin typeface="Tahoma" pitchFamily="34" charset="0"/>
                      <a:ea typeface="Tahoma" pitchFamily="34" charset="0"/>
                      <a:cs typeface="Tahoma" pitchFamily="34" charset="0"/>
                    </a:rPr>
                    <a:t>In June 2013 the reform implementation has started in 6 ministries </a:t>
                  </a:r>
                  <a:endParaRPr kumimoji="0" lang="en-US" b="0" i="0" u="none" strike="noStrike" kern="0" cap="none" spc="0" normalizeH="0" baseline="0" noProof="0" dirty="0">
                    <a:ln>
                      <a:noFill/>
                    </a:ln>
                    <a:solidFill>
                      <a:srgbClr val="000000"/>
                    </a:solidFill>
                    <a:effectLst/>
                    <a:uLnTx/>
                    <a:uFillTx/>
                    <a:latin typeface="Tahoma" pitchFamily="34" charset="0"/>
                    <a:ea typeface="Tahoma" pitchFamily="34" charset="0"/>
                    <a:cs typeface="Tahoma" pitchFamily="34" charset="0"/>
                  </a:endParaRPr>
                </a:p>
              </p:txBody>
            </p:sp>
          </p:grpSp>
          <p:grpSp>
            <p:nvGrpSpPr>
              <p:cNvPr id="4" name="קבוצה 3"/>
              <p:cNvGrpSpPr/>
              <p:nvPr/>
            </p:nvGrpSpPr>
            <p:grpSpPr>
              <a:xfrm>
                <a:off x="5284662" y="1348352"/>
                <a:ext cx="2712825" cy="1350077"/>
                <a:chOff x="5258915" y="1382787"/>
                <a:chExt cx="2712825" cy="1350077"/>
              </a:xfrm>
            </p:grpSpPr>
            <p:sp>
              <p:nvSpPr>
                <p:cNvPr id="36" name="אליפסה 35"/>
                <p:cNvSpPr/>
                <p:nvPr/>
              </p:nvSpPr>
              <p:spPr>
                <a:xfrm>
                  <a:off x="7237650" y="2424016"/>
                  <a:ext cx="313903" cy="308848"/>
                </a:xfrm>
                <a:prstGeom prst="ellipse">
                  <a:avLst/>
                </a:prstGeom>
                <a:ln/>
              </p:spPr>
              <p:style>
                <a:lnRef idx="0">
                  <a:schemeClr val="accent1"/>
                </a:lnRef>
                <a:fillRef idx="3">
                  <a:schemeClr val="accent1"/>
                </a:fillRef>
                <a:effectRef idx="3">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a:ln>
                      <a:noFill/>
                    </a:ln>
                    <a:effectLst/>
                    <a:uLnTx/>
                    <a:uFillTx/>
                    <a:latin typeface="Calibri" panose="020F0502020204030204"/>
                    <a:ea typeface="+mn-ea"/>
                    <a:cs typeface="+mn-cs"/>
                  </a:endParaRPr>
                </a:p>
              </p:txBody>
            </p:sp>
            <p:sp>
              <p:nvSpPr>
                <p:cNvPr id="37" name="תיבת טקסט 2"/>
                <p:cNvSpPr txBox="1">
                  <a:spLocks noChangeArrowheads="1"/>
                </p:cNvSpPr>
                <p:nvPr/>
              </p:nvSpPr>
              <p:spPr bwMode="auto">
                <a:xfrm flipH="1">
                  <a:off x="5258915" y="1382787"/>
                  <a:ext cx="2712825" cy="685188"/>
                </a:xfrm>
                <a:prstGeom prst="rect">
                  <a:avLst/>
                </a:prstGeom>
                <a:noFill/>
                <a:ln w="9525">
                  <a:noFill/>
                  <a:miter lim="800000"/>
                  <a:headEnd/>
                  <a:tailEnd/>
                </a:ln>
              </p:spPr>
              <p:txBody>
                <a:bodyPr rot="0" vert="horz" wrap="square" lIns="91440" tIns="45720" rIns="91440" bIns="45720" anchor="t" anchorCtr="0">
                  <a:spAutoFit/>
                </a:bodyPr>
                <a:lstStyle/>
                <a:p>
                  <a:pPr algn="l" rtl="0">
                    <a:lnSpc>
                      <a:spcPct val="107000"/>
                    </a:lnSpc>
                    <a:spcAft>
                      <a:spcPts val="800"/>
                    </a:spcAft>
                  </a:pPr>
                  <a:r>
                    <a:rPr lang="en-US" sz="1200" dirty="0">
                      <a:solidFill>
                        <a:schemeClr val="tx2">
                          <a:lumMod val="75000"/>
                        </a:schemeClr>
                      </a:solidFill>
                      <a:latin typeface="Tahoma" pitchFamily="34" charset="0"/>
                      <a:ea typeface="Tahoma" pitchFamily="34" charset="0"/>
                      <a:cs typeface="Tahoma" pitchFamily="34" charset="0"/>
                    </a:rPr>
                    <a:t>self-sufficiency of the ministries in organizational changes and defining job criteria</a:t>
                  </a:r>
                  <a:endParaRPr lang="en-US" dirty="0">
                    <a:solidFill>
                      <a:schemeClr val="tx2">
                        <a:lumMod val="75000"/>
                      </a:schemeClr>
                    </a:solidFill>
                    <a:effectLst/>
                    <a:latin typeface="Tahoma" pitchFamily="34" charset="0"/>
                    <a:ea typeface="Tahoma" pitchFamily="34" charset="0"/>
                    <a:cs typeface="Tahoma" pitchFamily="34" charset="0"/>
                  </a:endParaRPr>
                </a:p>
              </p:txBody>
            </p:sp>
            <p:cxnSp>
              <p:nvCxnSpPr>
                <p:cNvPr id="3" name="מחבר ישר 2"/>
                <p:cNvCxnSpPr>
                  <a:endCxn id="36" idx="1"/>
                </p:cNvCxnSpPr>
                <p:nvPr/>
              </p:nvCxnSpPr>
              <p:spPr>
                <a:xfrm>
                  <a:off x="6891168" y="2016369"/>
                  <a:ext cx="392452" cy="452877"/>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2" name="תיבת טקסט 2"/>
              <p:cNvSpPr txBox="1">
                <a:spLocks noChangeArrowheads="1"/>
              </p:cNvSpPr>
              <p:nvPr/>
            </p:nvSpPr>
            <p:spPr bwMode="auto">
              <a:xfrm flipH="1">
                <a:off x="5797918" y="4509120"/>
                <a:ext cx="2818860" cy="685188"/>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1" eaLnBrk="1" fontAlgn="auto" latinLnBrk="0" hangingPunct="1">
                  <a:lnSpc>
                    <a:spcPct val="107000"/>
                  </a:lnSpc>
                  <a:spcBef>
                    <a:spcPts val="0"/>
                  </a:spcBef>
                  <a:spcAft>
                    <a:spcPts val="800"/>
                  </a:spcAft>
                  <a:buClrTx/>
                  <a:buSzTx/>
                  <a:buFontTx/>
                  <a:buNone/>
                  <a:tabLst/>
                  <a:defRPr/>
                </a:pPr>
                <a:r>
                  <a:rPr lang="en-US" sz="1200" kern="0" dirty="0">
                    <a:solidFill>
                      <a:srgbClr val="000000"/>
                    </a:solidFill>
                    <a:latin typeface="Tahoma" pitchFamily="34" charset="0"/>
                    <a:ea typeface="Tahoma" pitchFamily="34" charset="0"/>
                    <a:cs typeface="Tahoma" pitchFamily="34" charset="0"/>
                  </a:rPr>
                  <a:t>In January 2015 the reform implementation expended to 23 ministries </a:t>
                </a:r>
                <a:endParaRPr kumimoji="0" lang="en-US" b="0" i="0" u="none" strike="noStrike" kern="0" cap="none" spc="0" normalizeH="0" baseline="0" noProof="0" dirty="0">
                  <a:ln>
                    <a:noFill/>
                  </a:ln>
                  <a:solidFill>
                    <a:srgbClr val="000000"/>
                  </a:solidFill>
                  <a:effectLst/>
                  <a:uLnTx/>
                  <a:uFillTx/>
                  <a:latin typeface="Tahoma" pitchFamily="34" charset="0"/>
                  <a:ea typeface="Tahoma" pitchFamily="34" charset="0"/>
                  <a:cs typeface="Tahoma" pitchFamily="34" charset="0"/>
                </a:endParaRPr>
              </a:p>
            </p:txBody>
          </p:sp>
          <p:sp>
            <p:nvSpPr>
              <p:cNvPr id="38" name="תיבת טקסט 2"/>
              <p:cNvSpPr txBox="1">
                <a:spLocks noChangeArrowheads="1"/>
              </p:cNvSpPr>
              <p:nvPr/>
            </p:nvSpPr>
            <p:spPr bwMode="auto">
              <a:xfrm flipH="1">
                <a:off x="5284662" y="3121613"/>
                <a:ext cx="3295366" cy="667427"/>
              </a:xfrm>
              <a:prstGeom prst="rect">
                <a:avLst/>
              </a:prstGeom>
              <a:noFill/>
              <a:ln w="9525">
                <a:noFill/>
                <a:miter lim="800000"/>
                <a:headEnd/>
                <a:tailEnd/>
              </a:ln>
            </p:spPr>
            <p:txBody>
              <a:bodyPr rot="0" vert="horz" wrap="square" lIns="91440" tIns="45720" rIns="91440" bIns="45720" anchor="t" anchorCtr="0">
                <a:spAutoFit/>
              </a:bodyPr>
              <a:lstStyle/>
              <a:p>
                <a:pPr marL="0" marR="0" lvl="0" indent="0" algn="l" defTabSz="914400" rtl="1" eaLnBrk="1" fontAlgn="auto" latinLnBrk="0" hangingPunct="1">
                  <a:lnSpc>
                    <a:spcPct val="107000"/>
                  </a:lnSpc>
                  <a:spcBef>
                    <a:spcPts val="0"/>
                  </a:spcBef>
                  <a:spcAft>
                    <a:spcPts val="800"/>
                  </a:spcAft>
                  <a:buClrTx/>
                  <a:buSzTx/>
                  <a:buFontTx/>
                  <a:buNone/>
                  <a:tabLst/>
                  <a:defRPr/>
                </a:pPr>
                <a:r>
                  <a:rPr lang="en-US" sz="1200" kern="0" dirty="0">
                    <a:solidFill>
                      <a:srgbClr val="000000"/>
                    </a:solidFill>
                    <a:latin typeface="Tahoma" pitchFamily="34" charset="0"/>
                    <a:ea typeface="Tahoma" pitchFamily="34" charset="0"/>
                    <a:cs typeface="Tahoma" pitchFamily="34" charset="0"/>
                  </a:rPr>
                  <a:t>In January 2016 the reform implementation expended to 38 ministries and government units</a:t>
                </a:r>
                <a:endParaRPr kumimoji="0" lang="en-US" b="0" i="0" u="none" strike="noStrike" kern="0" cap="none" spc="0" normalizeH="0" baseline="0" noProof="0" dirty="0">
                  <a:ln>
                    <a:noFill/>
                  </a:ln>
                  <a:solidFill>
                    <a:srgbClr val="000000"/>
                  </a:solidFill>
                  <a:effectLst/>
                  <a:uLnTx/>
                  <a:uFillTx/>
                  <a:latin typeface="Tahoma" pitchFamily="34" charset="0"/>
                  <a:ea typeface="Tahoma" pitchFamily="34" charset="0"/>
                  <a:cs typeface="Tahoma" pitchFamily="34" charset="0"/>
                </a:endParaRPr>
              </a:p>
            </p:txBody>
          </p:sp>
          <p:sp>
            <p:nvSpPr>
              <p:cNvPr id="40" name="תיבת טקסט 2"/>
              <p:cNvSpPr txBox="1">
                <a:spLocks noChangeArrowheads="1"/>
              </p:cNvSpPr>
              <p:nvPr/>
            </p:nvSpPr>
            <p:spPr bwMode="auto">
              <a:xfrm flipH="1">
                <a:off x="2598532" y="3768467"/>
                <a:ext cx="2712825" cy="289951"/>
              </a:xfrm>
              <a:prstGeom prst="rect">
                <a:avLst/>
              </a:prstGeom>
              <a:noFill/>
              <a:ln w="9525">
                <a:noFill/>
                <a:miter lim="800000"/>
                <a:headEnd/>
                <a:tailEnd/>
              </a:ln>
            </p:spPr>
            <p:txBody>
              <a:bodyPr rot="0" vert="horz" wrap="square" lIns="91440" tIns="45720" rIns="91440" bIns="45720" anchor="t" anchorCtr="0">
                <a:spAutoFit/>
              </a:bodyPr>
              <a:lstStyle/>
              <a:p>
                <a:pPr algn="l" rtl="0">
                  <a:lnSpc>
                    <a:spcPct val="107000"/>
                  </a:lnSpc>
                  <a:spcAft>
                    <a:spcPts val="800"/>
                  </a:spcAft>
                </a:pPr>
                <a:r>
                  <a:rPr lang="en-US" sz="1200" dirty="0">
                    <a:solidFill>
                      <a:schemeClr val="tx2">
                        <a:lumMod val="75000"/>
                      </a:schemeClr>
                    </a:solidFill>
                    <a:latin typeface="Tahoma" pitchFamily="34" charset="0"/>
                    <a:ea typeface="Tahoma" pitchFamily="34" charset="0"/>
                    <a:cs typeface="Tahoma" pitchFamily="34" charset="0"/>
                  </a:rPr>
                  <a:t>Differential Employee evaluation</a:t>
                </a:r>
              </a:p>
            </p:txBody>
          </p:sp>
          <p:cxnSp>
            <p:nvCxnSpPr>
              <p:cNvPr id="42" name="מחבר ישר 41"/>
              <p:cNvCxnSpPr/>
              <p:nvPr/>
            </p:nvCxnSpPr>
            <p:spPr>
              <a:xfrm>
                <a:off x="4121413" y="4117809"/>
                <a:ext cx="163390" cy="804848"/>
              </a:xfrm>
              <a:prstGeom prst="lin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grpSp>
      <p:sp>
        <p:nvSpPr>
          <p:cNvPr id="43" name="מציין מיקום של מספר שקופית 2"/>
          <p:cNvSpPr>
            <a:spLocks noGrp="1"/>
          </p:cNvSpPr>
          <p:nvPr>
            <p:ph type="sldNum" sz="quarter" idx="4294967295"/>
            <p:custDataLst>
              <p:tags r:id="rId2"/>
            </p:custDataLst>
          </p:nvPr>
        </p:nvSpPr>
        <p:spPr>
          <a:xfrm>
            <a:off x="3131840" y="6625158"/>
            <a:ext cx="2895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fld id="{BE4E5935-7CBE-4A6C-8C44-4E9158FB050B}" type="slidenum">
              <a:rPr lang="en-US" sz="1100" smtClean="0">
                <a:solidFill>
                  <a:schemeClr val="bg1"/>
                </a:solidFill>
                <a:latin typeface="Tahoma" pitchFamily="34" charset="0"/>
                <a:ea typeface="Tahoma" pitchFamily="34" charset="0"/>
                <a:cs typeface="Tahoma" pitchFamily="34" charset="0"/>
              </a:rPr>
              <a:pPr algn="ctr" eaLnBrk="1" hangingPunct="1"/>
              <a:t>20</a:t>
            </a:fld>
            <a:endParaRPr lang="en-US" sz="1100" dirty="0">
              <a:solidFill>
                <a:schemeClr val="bg1"/>
              </a:solidFill>
              <a:latin typeface="Tahoma" pitchFamily="34" charset="0"/>
              <a:ea typeface="Tahoma" pitchFamily="34" charset="0"/>
              <a:cs typeface="Tahoma" pitchFamily="34" charset="0"/>
            </a:endParaRPr>
          </a:p>
        </p:txBody>
      </p:sp>
      <p:cxnSp>
        <p:nvCxnSpPr>
          <p:cNvPr id="44" name="מחבר ישר 43"/>
          <p:cNvCxnSpPr/>
          <p:nvPr/>
        </p:nvCxnSpPr>
        <p:spPr>
          <a:xfrm flipH="1">
            <a:off x="8316416" y="980728"/>
            <a:ext cx="86410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מחבר ישר 44"/>
          <p:cNvCxnSpPr/>
          <p:nvPr/>
        </p:nvCxnSpPr>
        <p:spPr>
          <a:xfrm flipH="1">
            <a:off x="17116" y="980728"/>
            <a:ext cx="594444"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מלבן מעוגל 7"/>
          <p:cNvSpPr/>
          <p:nvPr/>
        </p:nvSpPr>
        <p:spPr>
          <a:xfrm>
            <a:off x="3844248" y="6114782"/>
            <a:ext cx="3733052" cy="338554"/>
          </a:xfrm>
          <a:prstGeom prst="roundRect">
            <a:avLst/>
          </a:prstGeom>
          <a:no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מלבן מעוגל 45"/>
          <p:cNvSpPr/>
          <p:nvPr/>
        </p:nvSpPr>
        <p:spPr>
          <a:xfrm>
            <a:off x="827584" y="6089304"/>
            <a:ext cx="2880320" cy="338554"/>
          </a:xfrm>
          <a:prstGeom prst="roundRect">
            <a:avLst/>
          </a:prstGeom>
          <a:noFill/>
          <a:ln w="31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cxnSp>
        <p:nvCxnSpPr>
          <p:cNvPr id="12" name="מחבר ישר 11"/>
          <p:cNvCxnSpPr/>
          <p:nvPr/>
        </p:nvCxnSpPr>
        <p:spPr>
          <a:xfrm>
            <a:off x="3995936" y="6283625"/>
            <a:ext cx="249344" cy="21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מחבר ישר 46"/>
          <p:cNvCxnSpPr/>
          <p:nvPr/>
        </p:nvCxnSpPr>
        <p:spPr>
          <a:xfrm>
            <a:off x="931599" y="6283842"/>
            <a:ext cx="249344" cy="217"/>
          </a:xfrm>
          <a:prstGeom prst="line">
            <a:avLst/>
          </a:prstGeom>
          <a:ln w="19050"/>
        </p:spPr>
        <p:style>
          <a:lnRef idx="1">
            <a:schemeClr val="dk1"/>
          </a:lnRef>
          <a:fillRef idx="0">
            <a:schemeClr val="dk1"/>
          </a:fillRef>
          <a:effectRef idx="0">
            <a:schemeClr val="dk1"/>
          </a:effectRef>
          <a:fontRef idx="minor">
            <a:schemeClr val="tx1"/>
          </a:fontRef>
        </p:style>
      </p:cxnSp>
      <p:pic>
        <p:nvPicPr>
          <p:cNvPr id="39" name="Picture 4" descr="http://upload.wikimedia.org/wikipedia/commons/2/28/Integration_logo.jpg"/>
          <p:cNvPicPr>
            <a:picLocks noChangeAspect="1" noChangeArrowheads="1"/>
          </p:cNvPicPr>
          <p:nvPr/>
        </p:nvPicPr>
        <p:blipFill>
          <a:blip r:embed="rId7"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a:fillRect/>
          </a:stretch>
        </p:blipFill>
        <p:spPr bwMode="auto">
          <a:xfrm>
            <a:off x="8244408" y="716481"/>
            <a:ext cx="720080" cy="631871"/>
          </a:xfrm>
          <a:prstGeom prst="rect">
            <a:avLst/>
          </a:prstGeom>
          <a:noFill/>
          <a:extLst>
            <a:ext uri="{909E8E84-426E-40DD-AFC4-6F175D3DCCD1}">
              <a14:hiddenFill xmlns:a14="http://schemas.microsoft.com/office/drawing/2010/main">
                <a:solidFill>
                  <a:srgbClr val="FFFFFF"/>
                </a:solidFill>
              </a14:hiddenFill>
            </a:ext>
          </a:extLst>
        </p:spPr>
      </p:pic>
      <p:sp>
        <p:nvSpPr>
          <p:cNvPr id="48" name="מלבן 47"/>
          <p:cNvSpPr/>
          <p:nvPr/>
        </p:nvSpPr>
        <p:spPr>
          <a:xfrm>
            <a:off x="717638" y="1825858"/>
            <a:ext cx="2310026" cy="646331"/>
          </a:xfrm>
          <a:prstGeom prst="rect">
            <a:avLst/>
          </a:prstGeom>
        </p:spPr>
        <p:txBody>
          <a:bodyPr wrap="square">
            <a:spAutoFit/>
          </a:bodyPr>
          <a:lstStyle/>
          <a:p>
            <a:pPr algn="l" rtl="0"/>
            <a:r>
              <a:rPr lang="en-US" b="1" dirty="0">
                <a:solidFill>
                  <a:schemeClr val="accent6">
                    <a:lumMod val="75000"/>
                  </a:schemeClr>
                </a:solidFill>
                <a:latin typeface="Tahoma" pitchFamily="34" charset="0"/>
                <a:ea typeface="Tahoma" pitchFamily="34" charset="0"/>
                <a:cs typeface="Tahoma" pitchFamily="34" charset="0"/>
              </a:rPr>
              <a:t>High expectations for quick wins  </a:t>
            </a:r>
            <a:endParaRPr lang="he-IL" dirty="0">
              <a:solidFill>
                <a:schemeClr val="accent6">
                  <a:lumMod val="75000"/>
                </a:schemeClr>
              </a:solidFill>
            </a:endParaRPr>
          </a:p>
        </p:txBody>
      </p:sp>
      <p:sp>
        <p:nvSpPr>
          <p:cNvPr id="49" name="מלבן 48"/>
          <p:cNvSpPr/>
          <p:nvPr/>
        </p:nvSpPr>
        <p:spPr>
          <a:xfrm>
            <a:off x="7236296" y="5071317"/>
            <a:ext cx="1474665" cy="646331"/>
          </a:xfrm>
          <a:prstGeom prst="rect">
            <a:avLst/>
          </a:prstGeom>
        </p:spPr>
        <p:txBody>
          <a:bodyPr wrap="square">
            <a:spAutoFit/>
          </a:bodyPr>
          <a:lstStyle/>
          <a:p>
            <a:pPr algn="l" rtl="0"/>
            <a:r>
              <a:rPr lang="en-US" b="1" dirty="0">
                <a:solidFill>
                  <a:schemeClr val="tx2"/>
                </a:solidFill>
                <a:latin typeface="Tahoma" pitchFamily="34" charset="0"/>
                <a:ea typeface="Tahoma" pitchFamily="34" charset="0"/>
                <a:cs typeface="Tahoma" pitchFamily="34" charset="0"/>
              </a:rPr>
              <a:t>Long term efforts</a:t>
            </a:r>
            <a:endParaRPr lang="he-IL" dirty="0">
              <a:solidFill>
                <a:schemeClr val="tx2"/>
              </a:solidFill>
            </a:endParaRPr>
          </a:p>
        </p:txBody>
      </p:sp>
    </p:spTree>
    <p:custDataLst>
      <p:tags r:id="rId1"/>
    </p:custDataLst>
    <p:extLst>
      <p:ext uri="{BB962C8B-B14F-4D97-AF65-F5344CB8AC3E}">
        <p14:creationId xmlns:p14="http://schemas.microsoft.com/office/powerpoint/2010/main" val="39611341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תמונה 11"/>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0" y="1772816"/>
            <a:ext cx="9144531" cy="1719839"/>
          </a:xfrm>
          <a:prstGeom prst="rect">
            <a:avLst/>
          </a:prstGeom>
          <a:effectLst>
            <a:outerShdw blurRad="50800" dist="38100" dir="16200000" rotWithShape="0">
              <a:prstClr val="black">
                <a:alpha val="40000"/>
              </a:prstClr>
            </a:outerShdw>
          </a:effectLst>
        </p:spPr>
      </p:pic>
      <p:sp>
        <p:nvSpPr>
          <p:cNvPr id="15" name="TextBox 1"/>
          <p:cNvSpPr txBox="1">
            <a:spLocks noChangeArrowheads="1"/>
          </p:cNvSpPr>
          <p:nvPr>
            <p:custDataLst>
              <p:tags r:id="rId1"/>
            </p:custDataLst>
          </p:nvPr>
        </p:nvSpPr>
        <p:spPr bwMode="auto">
          <a:xfrm>
            <a:off x="3090957" y="836712"/>
            <a:ext cx="2113079" cy="584775"/>
          </a:xfrm>
          <a:prstGeom prst="rect">
            <a:avLst/>
          </a:prstGeom>
        </p:spPr>
        <p:txBody>
          <a:bodyPr wrap="none">
            <a:spAutoFit/>
          </a:bodyPr>
          <a:lstStyle>
            <a:defPPr>
              <a:defRPr lang="en-US"/>
            </a:defPPr>
            <a:lvl1pPr>
              <a:defRPr sz="3200" u="sng">
                <a:solidFill>
                  <a:srgbClr val="000000"/>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a:defRPr>
                <a:solidFill>
                  <a:schemeClr val="tx1"/>
                </a:solidFill>
                <a:latin typeface="Arial" pitchFamily="34" charset="0"/>
                <a:cs typeface="Arial" pitchFamily="34" charset="0"/>
              </a:defRPr>
            </a:lvl6pPr>
            <a:lvl7pPr>
              <a:defRPr>
                <a:solidFill>
                  <a:schemeClr val="tx1"/>
                </a:solidFill>
                <a:latin typeface="Arial" pitchFamily="34" charset="0"/>
                <a:cs typeface="Arial" pitchFamily="34" charset="0"/>
              </a:defRPr>
            </a:lvl7pPr>
            <a:lvl8pPr>
              <a:defRPr>
                <a:solidFill>
                  <a:schemeClr val="tx1"/>
                </a:solidFill>
                <a:latin typeface="Arial" pitchFamily="34" charset="0"/>
                <a:cs typeface="Arial" pitchFamily="34" charset="0"/>
              </a:defRPr>
            </a:lvl8pPr>
            <a:lvl9pPr>
              <a:defRPr>
                <a:solidFill>
                  <a:schemeClr val="tx1"/>
                </a:solidFill>
                <a:latin typeface="Arial" pitchFamily="34" charset="0"/>
                <a:cs typeface="Arial" pitchFamily="34" charset="0"/>
              </a:defRPr>
            </a:lvl9pPr>
          </a:lstStyle>
          <a:p>
            <a:pPr algn="l" fontAlgn="base">
              <a:spcBef>
                <a:spcPct val="0"/>
              </a:spcBef>
              <a:spcAft>
                <a:spcPct val="0"/>
              </a:spcAft>
            </a:pPr>
            <a:r>
              <a:rPr lang="en-US" b="1" u="none" dirty="0">
                <a:solidFill>
                  <a:schemeClr val="tx1"/>
                </a:solidFill>
                <a:latin typeface="Tahoma" pitchFamily="34" charset="0"/>
                <a:ea typeface="Tahoma" pitchFamily="34" charset="0"/>
                <a:cs typeface="Tahoma" pitchFamily="34" charset="0"/>
              </a:rPr>
              <a:t>Anecdote</a:t>
            </a:r>
            <a:endParaRPr lang="he-IL" b="1" u="none" dirty="0">
              <a:solidFill>
                <a:schemeClr val="tx1"/>
              </a:solidFill>
              <a:latin typeface="Tahoma" pitchFamily="34" charset="0"/>
              <a:ea typeface="Tahoma" pitchFamily="34" charset="0"/>
              <a:cs typeface="Tahoma" pitchFamily="34" charset="0"/>
            </a:endParaRPr>
          </a:p>
        </p:txBody>
      </p:sp>
      <p:sp>
        <p:nvSpPr>
          <p:cNvPr id="17" name="TextBox 1"/>
          <p:cNvSpPr txBox="1">
            <a:spLocks noChangeArrowheads="1"/>
          </p:cNvSpPr>
          <p:nvPr>
            <p:custDataLst>
              <p:tags r:id="rId2"/>
            </p:custDataLst>
          </p:nvPr>
        </p:nvSpPr>
        <p:spPr bwMode="auto">
          <a:xfrm>
            <a:off x="3076345" y="2420888"/>
            <a:ext cx="2841804" cy="400110"/>
          </a:xfrm>
          <a:prstGeom prst="rect">
            <a:avLst/>
          </a:prstGeom>
        </p:spPr>
        <p:txBody>
          <a:bodyPr wrap="none">
            <a:spAutoFit/>
          </a:bodyPr>
          <a:lstStyle>
            <a:defPPr>
              <a:defRPr lang="en-US"/>
            </a:defPPr>
            <a:lvl1pPr>
              <a:defRPr sz="3200" u="sng">
                <a:solidFill>
                  <a:srgbClr val="000000"/>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a:defRPr>
                <a:solidFill>
                  <a:schemeClr val="tx1"/>
                </a:solidFill>
                <a:latin typeface="Arial" pitchFamily="34" charset="0"/>
                <a:cs typeface="Arial" pitchFamily="34" charset="0"/>
              </a:defRPr>
            </a:lvl6pPr>
            <a:lvl7pPr>
              <a:defRPr>
                <a:solidFill>
                  <a:schemeClr val="tx1"/>
                </a:solidFill>
                <a:latin typeface="Arial" pitchFamily="34" charset="0"/>
                <a:cs typeface="Arial" pitchFamily="34" charset="0"/>
              </a:defRPr>
            </a:lvl7pPr>
            <a:lvl8pPr>
              <a:defRPr>
                <a:solidFill>
                  <a:schemeClr val="tx1"/>
                </a:solidFill>
                <a:latin typeface="Arial" pitchFamily="34" charset="0"/>
                <a:cs typeface="Arial" pitchFamily="34" charset="0"/>
              </a:defRPr>
            </a:lvl8pPr>
            <a:lvl9pPr>
              <a:defRPr>
                <a:solidFill>
                  <a:schemeClr val="tx1"/>
                </a:solidFill>
                <a:latin typeface="Arial" pitchFamily="34" charset="0"/>
                <a:cs typeface="Arial" pitchFamily="34" charset="0"/>
              </a:defRPr>
            </a:lvl9pPr>
          </a:lstStyle>
          <a:p>
            <a:pPr algn="l" fontAlgn="base">
              <a:spcBef>
                <a:spcPct val="0"/>
              </a:spcBef>
              <a:spcAft>
                <a:spcPct val="0"/>
              </a:spcAft>
            </a:pPr>
            <a:r>
              <a:rPr lang="en-US" sz="2000" u="none" dirty="0">
                <a:latin typeface="Tahoma" pitchFamily="34" charset="0"/>
                <a:ea typeface="Tahoma" pitchFamily="34" charset="0"/>
                <a:cs typeface="Tahoma" pitchFamily="34" charset="0"/>
              </a:rPr>
              <a:t>Government employee</a:t>
            </a:r>
            <a:endParaRPr lang="he-IL" sz="2000" u="none" dirty="0">
              <a:latin typeface="Tahoma" pitchFamily="34" charset="0"/>
              <a:ea typeface="Tahoma" pitchFamily="34" charset="0"/>
              <a:cs typeface="Tahoma" pitchFamily="34" charset="0"/>
            </a:endParaRPr>
          </a:p>
        </p:txBody>
      </p:sp>
      <p:pic>
        <p:nvPicPr>
          <p:cNvPr id="14" name="Picture 12" descr="http://tukipedia.com/files/my_images/%20%D7%99%D7%9D-%D7%9E%D7%A2%D7%A1%D7%99%D7%A7%20%D7%9E%D7%9E%D7%A9%D7%9C%D7%AA%D7%99.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196734" y="3303586"/>
            <a:ext cx="3527014" cy="307774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מחבר ישר 7"/>
          <p:cNvCxnSpPr/>
          <p:nvPr/>
        </p:nvCxnSpPr>
        <p:spPr>
          <a:xfrm flipH="1" flipV="1">
            <a:off x="5305796" y="1149253"/>
            <a:ext cx="3816424"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מחבר ישר 18"/>
          <p:cNvCxnSpPr/>
          <p:nvPr/>
        </p:nvCxnSpPr>
        <p:spPr>
          <a:xfrm flipH="1">
            <a:off x="0" y="1149254"/>
            <a:ext cx="3087417"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מלבן מעוגל 10"/>
          <p:cNvSpPr/>
          <p:nvPr/>
        </p:nvSpPr>
        <p:spPr>
          <a:xfrm>
            <a:off x="6948264" y="2501219"/>
            <a:ext cx="720080" cy="20005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 name="תמונה 3"/>
          <p:cNvPicPr>
            <a:picLocks noChangeAspect="1"/>
          </p:cNvPicPr>
          <p:nvPr/>
        </p:nvPicPr>
        <p:blipFill>
          <a:blip r:embed="rId7"/>
          <a:stretch>
            <a:fillRect/>
          </a:stretch>
        </p:blipFill>
        <p:spPr>
          <a:xfrm>
            <a:off x="5204036" y="3500113"/>
            <a:ext cx="2597425" cy="2597425"/>
          </a:xfrm>
          <a:prstGeom prst="rect">
            <a:avLst/>
          </a:prstGeom>
        </p:spPr>
      </p:pic>
    </p:spTree>
    <p:extLst>
      <p:ext uri="{BB962C8B-B14F-4D97-AF65-F5344CB8AC3E}">
        <p14:creationId xmlns:p14="http://schemas.microsoft.com/office/powerpoint/2010/main" val="412312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תרשים 12"/>
          <p:cNvGraphicFramePr/>
          <p:nvPr>
            <p:extLst/>
          </p:nvPr>
        </p:nvGraphicFramePr>
        <p:xfrm>
          <a:off x="1328486" y="2067272"/>
          <a:ext cx="6057108" cy="3810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כותרת 1"/>
          <p:cNvSpPr txBox="1">
            <a:spLocks/>
          </p:cNvSpPr>
          <p:nvPr/>
        </p:nvSpPr>
        <p:spPr>
          <a:xfrm>
            <a:off x="5095796" y="4647909"/>
            <a:ext cx="1343070" cy="825500"/>
          </a:xfrm>
          <a:prstGeom prst="rect">
            <a:avLst/>
          </a:prstGeom>
        </p:spPr>
        <p:txBody>
          <a:bodyPr rtlCol="1" anchor="ctr">
            <a:normAutofit/>
          </a:bodyPr>
          <a:lstStyle/>
          <a:p>
            <a:pPr fontAlgn="auto">
              <a:spcAft>
                <a:spcPts val="0"/>
              </a:spcAft>
              <a:defRPr/>
            </a:pPr>
            <a:r>
              <a:rPr lang="en-US" sz="2000" dirty="0">
                <a:solidFill>
                  <a:srgbClr val="000000"/>
                </a:solidFill>
                <a:latin typeface="Tahoma" pitchFamily="34" charset="0"/>
                <a:ea typeface="Tahoma" pitchFamily="34" charset="0"/>
                <a:cs typeface="Tahoma" pitchFamily="34" charset="0"/>
              </a:rPr>
              <a:t>Slow</a:t>
            </a:r>
            <a:endParaRPr lang="he-IL" sz="2000" dirty="0">
              <a:solidFill>
                <a:srgbClr val="000000"/>
              </a:solidFill>
              <a:latin typeface="Tahoma" pitchFamily="34" charset="0"/>
              <a:ea typeface="Tahoma" pitchFamily="34" charset="0"/>
              <a:cs typeface="Tahoma" pitchFamily="34" charset="0"/>
            </a:endParaRPr>
          </a:p>
        </p:txBody>
      </p:sp>
      <p:cxnSp>
        <p:nvCxnSpPr>
          <p:cNvPr id="17" name="מחבר ישר 16"/>
          <p:cNvCxnSpPr/>
          <p:nvPr/>
        </p:nvCxnSpPr>
        <p:spPr>
          <a:xfrm flipH="1">
            <a:off x="4504158" y="5194666"/>
            <a:ext cx="18963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מחבר ישר 19"/>
          <p:cNvCxnSpPr/>
          <p:nvPr/>
        </p:nvCxnSpPr>
        <p:spPr>
          <a:xfrm flipH="1">
            <a:off x="5711306" y="3857504"/>
            <a:ext cx="1813022" cy="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כותרת 1"/>
          <p:cNvSpPr txBox="1">
            <a:spLocks/>
          </p:cNvSpPr>
          <p:nvPr/>
        </p:nvSpPr>
        <p:spPr>
          <a:xfrm>
            <a:off x="4430089" y="3320486"/>
            <a:ext cx="3130640" cy="825500"/>
          </a:xfrm>
          <a:prstGeom prst="rect">
            <a:avLst/>
          </a:prstGeom>
        </p:spPr>
        <p:txBody>
          <a:bodyPr rtlCol="1" anchor="ctr">
            <a:normAutofit/>
          </a:bodyPr>
          <a:lstStyle/>
          <a:p>
            <a:pPr fontAlgn="auto">
              <a:spcAft>
                <a:spcPts val="0"/>
              </a:spcAft>
              <a:defRPr/>
            </a:pPr>
            <a:r>
              <a:rPr lang="en-US" sz="2000" dirty="0">
                <a:solidFill>
                  <a:srgbClr val="000000"/>
                </a:solidFill>
                <a:latin typeface="Tahoma" pitchFamily="34" charset="0"/>
                <a:ea typeface="Tahoma" pitchFamily="34" charset="0"/>
                <a:cs typeface="Tahoma" pitchFamily="34" charset="0"/>
              </a:rPr>
              <a:t>Poor quality</a:t>
            </a:r>
            <a:endParaRPr lang="he-IL" sz="2000" dirty="0">
              <a:solidFill>
                <a:srgbClr val="000000"/>
              </a:solidFill>
              <a:latin typeface="Tahoma" pitchFamily="34" charset="0"/>
              <a:ea typeface="Tahoma" pitchFamily="34" charset="0"/>
              <a:cs typeface="Tahoma" pitchFamily="34" charset="0"/>
            </a:endParaRPr>
          </a:p>
        </p:txBody>
      </p:sp>
      <p:sp>
        <p:nvSpPr>
          <p:cNvPr id="22" name="כותרת 1"/>
          <p:cNvSpPr txBox="1">
            <a:spLocks/>
          </p:cNvSpPr>
          <p:nvPr/>
        </p:nvSpPr>
        <p:spPr>
          <a:xfrm>
            <a:off x="2780111" y="2228453"/>
            <a:ext cx="1143817" cy="562818"/>
          </a:xfrm>
          <a:prstGeom prst="rect">
            <a:avLst/>
          </a:prstGeom>
        </p:spPr>
        <p:txBody>
          <a:bodyPr rtlCol="1" anchor="ctr">
            <a:normAutofit/>
          </a:bodyPr>
          <a:lstStyle/>
          <a:p>
            <a:pPr algn="l" rtl="0" fontAlgn="auto">
              <a:spcAft>
                <a:spcPts val="0"/>
              </a:spcAft>
              <a:defRPr/>
            </a:pPr>
            <a:r>
              <a:rPr lang="en-US" sz="2000" dirty="0">
                <a:solidFill>
                  <a:srgbClr val="000000"/>
                </a:solidFill>
                <a:latin typeface="Tahoma" pitchFamily="34" charset="0"/>
                <a:ea typeface="Tahoma" pitchFamily="34" charset="0"/>
                <a:cs typeface="Tahoma" pitchFamily="34" charset="0"/>
              </a:rPr>
              <a:t>Fast</a:t>
            </a:r>
            <a:endParaRPr lang="he-IL" sz="2000" dirty="0">
              <a:solidFill>
                <a:srgbClr val="000000"/>
              </a:solidFill>
              <a:latin typeface="Tahoma" pitchFamily="34" charset="0"/>
              <a:ea typeface="Tahoma" pitchFamily="34" charset="0"/>
              <a:cs typeface="Tahoma" pitchFamily="34" charset="0"/>
            </a:endParaRPr>
          </a:p>
        </p:txBody>
      </p:sp>
      <p:sp>
        <p:nvSpPr>
          <p:cNvPr id="14" name="אליפסה 13"/>
          <p:cNvSpPr/>
          <p:nvPr/>
        </p:nvSpPr>
        <p:spPr>
          <a:xfrm>
            <a:off x="3238559" y="3826325"/>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srgbClr val="000066"/>
              </a:solidFill>
            </a:endParaRPr>
          </a:p>
        </p:txBody>
      </p:sp>
      <p:sp>
        <p:nvSpPr>
          <p:cNvPr id="16" name="אליפסה 15"/>
          <p:cNvSpPr/>
          <p:nvPr/>
        </p:nvSpPr>
        <p:spPr>
          <a:xfrm>
            <a:off x="4334815" y="5060659"/>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srgbClr val="000066"/>
              </a:solidFill>
            </a:endParaRPr>
          </a:p>
        </p:txBody>
      </p:sp>
      <p:sp>
        <p:nvSpPr>
          <p:cNvPr id="18" name="אליפסה 17"/>
          <p:cNvSpPr/>
          <p:nvPr/>
        </p:nvSpPr>
        <p:spPr>
          <a:xfrm>
            <a:off x="4858228" y="2713404"/>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srgbClr val="000066"/>
              </a:solidFill>
            </a:endParaRPr>
          </a:p>
        </p:txBody>
      </p:sp>
      <p:sp>
        <p:nvSpPr>
          <p:cNvPr id="19" name="אליפסה 18"/>
          <p:cNvSpPr/>
          <p:nvPr/>
        </p:nvSpPr>
        <p:spPr>
          <a:xfrm>
            <a:off x="4312590" y="2509862"/>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srgbClr val="000066"/>
              </a:solidFill>
            </a:endParaRPr>
          </a:p>
        </p:txBody>
      </p:sp>
      <p:cxnSp>
        <p:nvCxnSpPr>
          <p:cNvPr id="23" name="מחבר ישר 22"/>
          <p:cNvCxnSpPr/>
          <p:nvPr/>
        </p:nvCxnSpPr>
        <p:spPr>
          <a:xfrm>
            <a:off x="4312590" y="2432826"/>
            <a:ext cx="44450" cy="1607372"/>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מחבר ישר 23"/>
          <p:cNvCxnSpPr/>
          <p:nvPr/>
        </p:nvCxnSpPr>
        <p:spPr>
          <a:xfrm flipV="1">
            <a:off x="4312590" y="2832331"/>
            <a:ext cx="1091276" cy="1083568"/>
          </a:xfrm>
          <a:prstGeom prst="line">
            <a:avLst/>
          </a:prstGeom>
          <a:ln w="762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5" name="אליפסה 24"/>
          <p:cNvSpPr/>
          <p:nvPr/>
        </p:nvSpPr>
        <p:spPr>
          <a:xfrm>
            <a:off x="5495528" y="3712025"/>
            <a:ext cx="228600" cy="22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a:solidFill>
                <a:srgbClr val="000066"/>
              </a:solidFill>
            </a:endParaRPr>
          </a:p>
        </p:txBody>
      </p:sp>
      <p:cxnSp>
        <p:nvCxnSpPr>
          <p:cNvPr id="26" name="מחבר ישר 25"/>
          <p:cNvCxnSpPr/>
          <p:nvPr/>
        </p:nvCxnSpPr>
        <p:spPr>
          <a:xfrm flipH="1">
            <a:off x="5039355" y="2849392"/>
            <a:ext cx="26378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כותרת 1"/>
          <p:cNvSpPr txBox="1">
            <a:spLocks/>
          </p:cNvSpPr>
          <p:nvPr/>
        </p:nvSpPr>
        <p:spPr>
          <a:xfrm>
            <a:off x="5076056" y="2345336"/>
            <a:ext cx="2648887" cy="698996"/>
          </a:xfrm>
          <a:prstGeom prst="rect">
            <a:avLst/>
          </a:prstGeom>
        </p:spPr>
        <p:txBody>
          <a:bodyPr rtlCol="1" anchor="ctr">
            <a:normAutofit/>
          </a:bodyPr>
          <a:lstStyle/>
          <a:p>
            <a:pPr fontAlgn="auto">
              <a:spcAft>
                <a:spcPts val="0"/>
              </a:spcAft>
              <a:defRPr/>
            </a:pPr>
            <a:r>
              <a:rPr lang="en-US" sz="2000" dirty="0">
                <a:solidFill>
                  <a:srgbClr val="000000"/>
                </a:solidFill>
                <a:latin typeface="Tahoma" pitchFamily="34" charset="0"/>
                <a:ea typeface="Tahoma" pitchFamily="34" charset="0"/>
                <a:cs typeface="Tahoma" pitchFamily="34" charset="0"/>
              </a:rPr>
              <a:t>Quality and courtesy</a:t>
            </a:r>
            <a:endParaRPr lang="he-IL" sz="2000" dirty="0">
              <a:solidFill>
                <a:srgbClr val="000000"/>
              </a:solidFill>
              <a:latin typeface="Tahoma" pitchFamily="34" charset="0"/>
              <a:ea typeface="Tahoma" pitchFamily="34" charset="0"/>
              <a:cs typeface="Tahoma" pitchFamily="34" charset="0"/>
            </a:endParaRPr>
          </a:p>
        </p:txBody>
      </p:sp>
      <p:sp>
        <p:nvSpPr>
          <p:cNvPr id="28" name="TextBox 27"/>
          <p:cNvSpPr txBox="1"/>
          <p:nvPr/>
        </p:nvSpPr>
        <p:spPr>
          <a:xfrm>
            <a:off x="0" y="5631631"/>
            <a:ext cx="9143999" cy="461665"/>
          </a:xfrm>
          <a:prstGeom prst="rect">
            <a:avLst/>
          </a:prstGeom>
          <a:solidFill>
            <a:schemeClr val="tx2">
              <a:lumMod val="75000"/>
            </a:schemeClr>
          </a:solidFill>
          <a:ln>
            <a:solidFill>
              <a:schemeClr val="tx2">
                <a:lumMod val="75000"/>
              </a:schemeClr>
            </a:solidFill>
          </a:ln>
        </p:spPr>
        <p:style>
          <a:lnRef idx="1">
            <a:schemeClr val="accent6"/>
          </a:lnRef>
          <a:fillRef idx="3">
            <a:schemeClr val="accent6"/>
          </a:fillRef>
          <a:effectRef idx="2">
            <a:schemeClr val="accent6"/>
          </a:effectRef>
          <a:fontRef idx="minor">
            <a:schemeClr val="lt1"/>
          </a:fontRef>
        </p:style>
        <p:txBody>
          <a:bodyPr wrap="square" rtlCol="1">
            <a:spAutoFit/>
          </a:bodyPr>
          <a:lstStyle/>
          <a:p>
            <a:pPr algn="ctr"/>
            <a:r>
              <a:rPr lang="en-US" sz="2400" dirty="0">
                <a:solidFill>
                  <a:schemeClr val="bg1"/>
                </a:solidFill>
                <a:latin typeface="Tahoma" pitchFamily="34" charset="0"/>
                <a:ea typeface="Tahoma" pitchFamily="34" charset="0"/>
                <a:cs typeface="Tahoma" pitchFamily="34" charset="0"/>
              </a:rPr>
              <a:t>88% negative attributes</a:t>
            </a:r>
            <a:endParaRPr lang="he-IL" sz="2400" dirty="0">
              <a:solidFill>
                <a:schemeClr val="bg1"/>
              </a:solidFill>
              <a:latin typeface="Tahoma" pitchFamily="34" charset="0"/>
              <a:ea typeface="Tahoma" pitchFamily="34" charset="0"/>
              <a:cs typeface="Tahoma" pitchFamily="34" charset="0"/>
            </a:endParaRPr>
          </a:p>
        </p:txBody>
      </p:sp>
      <p:sp>
        <p:nvSpPr>
          <p:cNvPr id="30" name="TextBox 29"/>
          <p:cNvSpPr txBox="1"/>
          <p:nvPr/>
        </p:nvSpPr>
        <p:spPr>
          <a:xfrm>
            <a:off x="827558" y="1351015"/>
            <a:ext cx="7745288" cy="461665"/>
          </a:xfrm>
          <a:prstGeom prst="rect">
            <a:avLst/>
          </a:prstGeom>
          <a:noFill/>
        </p:spPr>
        <p:txBody>
          <a:bodyPr wrap="square" rtlCol="1">
            <a:spAutoFit/>
          </a:bodyPr>
          <a:lstStyle/>
          <a:p>
            <a:pPr algn="l">
              <a:spcAft>
                <a:spcPts val="600"/>
              </a:spcAft>
            </a:pPr>
            <a:r>
              <a:rPr lang="en-US" sz="2400" b="1" dirty="0">
                <a:solidFill>
                  <a:schemeClr val="tx2">
                    <a:lumMod val="75000"/>
                  </a:schemeClr>
                </a:solidFill>
                <a:latin typeface="Tahoma" pitchFamily="34" charset="0"/>
                <a:ea typeface="Tahoma" pitchFamily="34" charset="0"/>
                <a:cs typeface="Tahoma" pitchFamily="34" charset="0"/>
              </a:rPr>
              <a:t>Which attribute is typical of the public sector ? </a:t>
            </a:r>
            <a:endParaRPr lang="he-IL" b="1" dirty="0">
              <a:solidFill>
                <a:schemeClr val="tx2">
                  <a:lumMod val="75000"/>
                </a:schemeClr>
              </a:solidFill>
              <a:latin typeface="Tahoma" pitchFamily="34" charset="0"/>
              <a:ea typeface="Tahoma" pitchFamily="34" charset="0"/>
              <a:cs typeface="Tahoma" pitchFamily="34" charset="0"/>
            </a:endParaRPr>
          </a:p>
        </p:txBody>
      </p:sp>
      <p:sp>
        <p:nvSpPr>
          <p:cNvPr id="31" name="TextBox 30"/>
          <p:cNvSpPr txBox="1"/>
          <p:nvPr/>
        </p:nvSpPr>
        <p:spPr>
          <a:xfrm>
            <a:off x="107504" y="6115362"/>
            <a:ext cx="3021503" cy="553998"/>
          </a:xfrm>
          <a:prstGeom prst="rect">
            <a:avLst/>
          </a:prstGeom>
          <a:noFill/>
        </p:spPr>
        <p:txBody>
          <a:bodyPr wrap="square" rtlCol="1">
            <a:spAutoFit/>
          </a:bodyPr>
          <a:lstStyle/>
          <a:p>
            <a:pPr algn="l"/>
            <a:r>
              <a:rPr lang="en-US" sz="1500" dirty="0">
                <a:solidFill>
                  <a:srgbClr val="000000"/>
                </a:solidFill>
              </a:rPr>
              <a:t>Public survey – May 2013 </a:t>
            </a:r>
          </a:p>
          <a:p>
            <a:pPr algn="l"/>
            <a:r>
              <a:rPr lang="en-US" sz="1500" dirty="0">
                <a:solidFill>
                  <a:srgbClr val="000000"/>
                </a:solidFill>
              </a:rPr>
              <a:t>Prime Minister’s Office </a:t>
            </a:r>
            <a:endParaRPr lang="he-IL" sz="1500" dirty="0">
              <a:solidFill>
                <a:srgbClr val="000000"/>
              </a:solidFill>
            </a:endParaRPr>
          </a:p>
        </p:txBody>
      </p:sp>
      <p:sp>
        <p:nvSpPr>
          <p:cNvPr id="41" name="כותרת 1"/>
          <p:cNvSpPr txBox="1">
            <a:spLocks/>
          </p:cNvSpPr>
          <p:nvPr/>
        </p:nvSpPr>
        <p:spPr>
          <a:xfrm>
            <a:off x="1115616" y="3226944"/>
            <a:ext cx="1751013" cy="990600"/>
          </a:xfrm>
          <a:prstGeom prst="rect">
            <a:avLst/>
          </a:prstGeom>
        </p:spPr>
        <p:txBody>
          <a:bodyPr rtlCol="1" anchor="ctr">
            <a:normAutofit/>
          </a:bodyPr>
          <a:lstStyle/>
          <a:p>
            <a:pPr fontAlgn="auto">
              <a:spcAft>
                <a:spcPts val="0"/>
              </a:spcAft>
              <a:defRPr/>
            </a:pPr>
            <a:r>
              <a:rPr lang="en-US" sz="2800" dirty="0">
                <a:solidFill>
                  <a:srgbClr val="000000"/>
                </a:solidFill>
                <a:latin typeface="Tahoma" pitchFamily="34" charset="0"/>
                <a:ea typeface="Tahoma" pitchFamily="34" charset="0"/>
                <a:cs typeface="Tahoma" pitchFamily="34" charset="0"/>
              </a:rPr>
              <a:t>Annoying</a:t>
            </a:r>
            <a:endParaRPr lang="he-IL" sz="2800" dirty="0">
              <a:solidFill>
                <a:srgbClr val="000000"/>
              </a:solidFill>
              <a:latin typeface="Tahoma" pitchFamily="34" charset="0"/>
              <a:ea typeface="Tahoma" pitchFamily="34" charset="0"/>
              <a:cs typeface="Tahoma" pitchFamily="34" charset="0"/>
            </a:endParaRPr>
          </a:p>
        </p:txBody>
      </p:sp>
      <p:cxnSp>
        <p:nvCxnSpPr>
          <p:cNvPr id="29" name="מחבר ישר 28"/>
          <p:cNvCxnSpPr/>
          <p:nvPr/>
        </p:nvCxnSpPr>
        <p:spPr>
          <a:xfrm flipH="1" flipV="1">
            <a:off x="6305550" y="1087870"/>
            <a:ext cx="2816670"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מחבר ישר 32"/>
          <p:cNvCxnSpPr/>
          <p:nvPr/>
        </p:nvCxnSpPr>
        <p:spPr>
          <a:xfrm flipH="1">
            <a:off x="1" y="1087870"/>
            <a:ext cx="2020091" cy="1"/>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020092" y="764704"/>
            <a:ext cx="5360220" cy="954107"/>
          </a:xfrm>
          <a:prstGeom prst="rect">
            <a:avLst/>
          </a:prstGeom>
          <a:noFill/>
        </p:spPr>
        <p:txBody>
          <a:bodyPr wrap="square" rtlCol="1">
            <a:spAutoFit/>
          </a:bodyPr>
          <a:lstStyle/>
          <a:p>
            <a:pPr algn="l" rtl="0"/>
            <a:r>
              <a:rPr lang="en-US" sz="2800" b="1" dirty="0">
                <a:latin typeface="Tahoma" pitchFamily="34" charset="0"/>
                <a:ea typeface="Tahoma" pitchFamily="34" charset="0"/>
                <a:cs typeface="Tahoma" pitchFamily="34" charset="0"/>
              </a:rPr>
              <a:t>How are we perceived?</a:t>
            </a:r>
          </a:p>
          <a:p>
            <a:pPr algn="l" rtl="0"/>
            <a:endParaRPr lang="he-IL" sz="2800" dirty="0">
              <a:latin typeface="Tahoma" pitchFamily="34" charset="0"/>
              <a:ea typeface="Tahoma" pitchFamily="34" charset="0"/>
              <a:cs typeface="Tahoma" pitchFamily="34" charset="0"/>
            </a:endParaRPr>
          </a:p>
        </p:txBody>
      </p:sp>
      <p:cxnSp>
        <p:nvCxnSpPr>
          <p:cNvPr id="12" name="מחבר ישר 11"/>
          <p:cNvCxnSpPr/>
          <p:nvPr/>
        </p:nvCxnSpPr>
        <p:spPr>
          <a:xfrm flipH="1">
            <a:off x="2639194" y="2624162"/>
            <a:ext cx="16322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מחבר ישר 45"/>
          <p:cNvCxnSpPr/>
          <p:nvPr/>
        </p:nvCxnSpPr>
        <p:spPr>
          <a:xfrm flipH="1">
            <a:off x="1328486" y="3943604"/>
            <a:ext cx="1936882" cy="15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008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anim calcmode="lin" valueType="num">
                                      <p:cBhvr>
                                        <p:cTn id="13" dur="1000" fill="hold"/>
                                        <p:tgtEl>
                                          <p:spTgt spid="46"/>
                                        </p:tgtEl>
                                        <p:attrNameLst>
                                          <p:attrName>ppt_x</p:attrName>
                                        </p:attrNameLst>
                                      </p:cBhvr>
                                      <p:tavLst>
                                        <p:tav tm="0">
                                          <p:val>
                                            <p:strVal val="#ppt_x"/>
                                          </p:val>
                                        </p:tav>
                                        <p:tav tm="100000">
                                          <p:val>
                                            <p:strVal val="#ppt_x"/>
                                          </p:val>
                                        </p:tav>
                                      </p:tavLst>
                                    </p:anim>
                                    <p:anim calcmode="lin" valueType="num">
                                      <p:cBhvr>
                                        <p:cTn id="14" dur="1000" fill="hold"/>
                                        <p:tgtEl>
                                          <p:spTgt spid="4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787152" y="755993"/>
            <a:ext cx="7745288" cy="584775"/>
          </a:xfrm>
          <a:prstGeom prst="rect">
            <a:avLst/>
          </a:prstGeom>
          <a:noFill/>
        </p:spPr>
        <p:txBody>
          <a:bodyPr wrap="square" rtlCol="1">
            <a:spAutoFit/>
          </a:bodyPr>
          <a:lstStyle/>
          <a:p>
            <a:pPr algn="l">
              <a:spcAft>
                <a:spcPts val="600"/>
              </a:spcAft>
            </a:pPr>
            <a:r>
              <a:rPr lang="en-US" sz="3200" b="1" dirty="0">
                <a:latin typeface="Tahoma" pitchFamily="34" charset="0"/>
                <a:ea typeface="Tahoma" pitchFamily="34" charset="0"/>
                <a:cs typeface="Tahoma" pitchFamily="34" charset="0"/>
              </a:rPr>
              <a:t>Background to the Reform</a:t>
            </a:r>
          </a:p>
        </p:txBody>
      </p:sp>
      <p:grpSp>
        <p:nvGrpSpPr>
          <p:cNvPr id="4" name="קבוצה 3"/>
          <p:cNvGrpSpPr/>
          <p:nvPr/>
        </p:nvGrpSpPr>
        <p:grpSpPr>
          <a:xfrm>
            <a:off x="806244" y="1848077"/>
            <a:ext cx="7527304" cy="3957187"/>
            <a:chOff x="1403648" y="1584490"/>
            <a:chExt cx="6257787" cy="4292782"/>
          </a:xfrm>
        </p:grpSpPr>
        <p:pic>
          <p:nvPicPr>
            <p:cNvPr id="45" name="Picture 2">
              <a:hlinkClick r:id="" action="ppaction://noaction"/>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3648" y="1584490"/>
              <a:ext cx="6257787" cy="429278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מלבן 48"/>
            <p:cNvSpPr/>
            <p:nvPr/>
          </p:nvSpPr>
          <p:spPr>
            <a:xfrm>
              <a:off x="4413294" y="1740523"/>
              <a:ext cx="3076483" cy="584775"/>
            </a:xfrm>
            <a:prstGeom prst="rect">
              <a:avLst/>
            </a:prstGeom>
          </p:spPr>
          <p:txBody>
            <a:bodyPr wrap="none">
              <a:spAutoFit/>
            </a:bodyPr>
            <a:lstStyle/>
            <a:p>
              <a:r>
                <a:rPr lang="en-US" sz="32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Summer 2011</a:t>
              </a:r>
              <a:endParaRPr lang="he-IL" sz="32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endParaRPr>
            </a:p>
          </p:txBody>
        </p:sp>
        <p:sp>
          <p:nvSpPr>
            <p:cNvPr id="2" name="מלבן 1"/>
            <p:cNvSpPr/>
            <p:nvPr/>
          </p:nvSpPr>
          <p:spPr>
            <a:xfrm>
              <a:off x="4720686" y="2276872"/>
              <a:ext cx="2932213" cy="369332"/>
            </a:xfrm>
            <a:prstGeom prst="rect">
              <a:avLst/>
            </a:prstGeom>
          </p:spPr>
          <p:txBody>
            <a:bodyPr wrap="none">
              <a:spAutoFit/>
            </a:bodyPr>
            <a:lstStyle/>
            <a:p>
              <a:pPr algn="ctr"/>
              <a:r>
                <a:rPr lang="en-US" b="1" dirty="0">
                  <a:solidFill>
                    <a:schemeClr val="bg1"/>
                  </a:solidFill>
                  <a:latin typeface="Tahoma" pitchFamily="34" charset="0"/>
                  <a:ea typeface="Tahoma" pitchFamily="34" charset="0"/>
                  <a:cs typeface="Tahoma" pitchFamily="34" charset="0"/>
                </a:rPr>
                <a:t>“social justice” protests</a:t>
              </a:r>
            </a:p>
          </p:txBody>
        </p:sp>
      </p:grpSp>
      <p:cxnSp>
        <p:nvCxnSpPr>
          <p:cNvPr id="12" name="מחבר ישר 11"/>
          <p:cNvCxnSpPr/>
          <p:nvPr/>
        </p:nvCxnSpPr>
        <p:spPr>
          <a:xfrm flipH="1" flipV="1">
            <a:off x="6355016" y="1087870"/>
            <a:ext cx="2767205" cy="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flipH="1" flipV="1">
            <a:off x="2" y="1087871"/>
            <a:ext cx="827582" cy="1"/>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7892" y="1383159"/>
            <a:ext cx="5166800" cy="461665"/>
          </a:xfrm>
          <a:prstGeom prst="rect">
            <a:avLst/>
          </a:prstGeom>
          <a:noFill/>
        </p:spPr>
        <p:txBody>
          <a:bodyPr wrap="none" rtlCol="1">
            <a:spAutoFit/>
          </a:bodyPr>
          <a:lstStyle/>
          <a:p>
            <a:r>
              <a:rPr lang="en-US" sz="2400" b="1" dirty="0">
                <a:solidFill>
                  <a:schemeClr val="tx2">
                    <a:lumMod val="75000"/>
                  </a:schemeClr>
                </a:solidFill>
                <a:latin typeface="Tahoma" pitchFamily="34" charset="0"/>
                <a:ea typeface="Tahoma" pitchFamily="34" charset="0"/>
                <a:cs typeface="Tahoma" pitchFamily="34" charset="0"/>
              </a:rPr>
              <a:t>We didn’t meet the public needs</a:t>
            </a:r>
            <a:endParaRPr lang="he-IL" sz="2400" b="1" dirty="0">
              <a:solidFill>
                <a:schemeClr val="tx2">
                  <a:lumMod val="75000"/>
                </a:schemeClr>
              </a:solidFill>
              <a:latin typeface="Tahoma" pitchFamily="34" charset="0"/>
              <a:ea typeface="Tahoma" pitchFamily="34" charset="0"/>
              <a:cs typeface="Tahoma" pitchFamily="34" charset="0"/>
            </a:endParaRPr>
          </a:p>
        </p:txBody>
      </p:sp>
      <p:pic>
        <p:nvPicPr>
          <p:cNvPr id="46" name="Picture 2" descr="http://j14.org.il/wp-content/uploads/2011/08/POSTER_MAIN-small.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rot="670795">
            <a:off x="1325608" y="2149577"/>
            <a:ext cx="1561565" cy="2083913"/>
          </a:xfrm>
          <a:prstGeom prst="rect">
            <a:avLst/>
          </a:prstGeom>
          <a:noFill/>
          <a:extLst>
            <a:ext uri="{909E8E84-426E-40DD-AFC4-6F175D3DCCD1}">
              <a14:hiddenFill xmlns:a14="http://schemas.microsoft.com/office/drawing/2010/main">
                <a:solidFill>
                  <a:srgbClr val="FFFFFF"/>
                </a:solidFill>
              </a14:hiddenFill>
            </a:ext>
          </a:extLst>
        </p:spPr>
      </p:pic>
      <p:sp>
        <p:nvSpPr>
          <p:cNvPr id="48" name="TextBox 47"/>
          <p:cNvSpPr txBox="1"/>
          <p:nvPr/>
        </p:nvSpPr>
        <p:spPr>
          <a:xfrm>
            <a:off x="-36512" y="5648761"/>
            <a:ext cx="9144000" cy="1092607"/>
          </a:xfrm>
          <a:prstGeom prst="rect">
            <a:avLst/>
          </a:pr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1">
            <a:spAutoFit/>
          </a:bodyPr>
          <a:lstStyle/>
          <a:p>
            <a:pPr algn="l" rtl="0">
              <a:spcAft>
                <a:spcPts val="600"/>
              </a:spcAft>
            </a:pPr>
            <a:r>
              <a:rPr lang="en-US" sz="2000" dirty="0">
                <a:solidFill>
                  <a:srgbClr val="000000"/>
                </a:solidFill>
                <a:latin typeface="Tahoma" pitchFamily="34" charset="0"/>
                <a:ea typeface="Tahoma" pitchFamily="34" charset="0"/>
                <a:cs typeface="Tahoma" pitchFamily="34" charset="0"/>
              </a:rPr>
              <a:t>The point at which the public </a:t>
            </a:r>
            <a:r>
              <a:rPr lang="en-US" sz="2000" b="1" dirty="0">
                <a:solidFill>
                  <a:srgbClr val="000000"/>
                </a:solidFill>
                <a:latin typeface="Tahoma" pitchFamily="34" charset="0"/>
                <a:ea typeface="Tahoma" pitchFamily="34" charset="0"/>
                <a:cs typeface="Tahoma" pitchFamily="34" charset="0"/>
              </a:rPr>
              <a:t>looses their trust in the government and it’s administration</a:t>
            </a:r>
            <a:r>
              <a:rPr lang="en-US" sz="2000" dirty="0">
                <a:solidFill>
                  <a:srgbClr val="000000"/>
                </a:solidFill>
                <a:latin typeface="Tahoma" pitchFamily="34" charset="0"/>
                <a:ea typeface="Tahoma" pitchFamily="34" charset="0"/>
                <a:cs typeface="Tahoma" pitchFamily="34" charset="0"/>
              </a:rPr>
              <a:t>, mixed with a high-level of uncertainty about the future  - </a:t>
            </a:r>
          </a:p>
          <a:p>
            <a:pPr algn="l" rtl="0">
              <a:spcAft>
                <a:spcPts val="600"/>
              </a:spcAft>
            </a:pPr>
            <a:r>
              <a:rPr lang="en-US" sz="2000" b="1" dirty="0">
                <a:solidFill>
                  <a:srgbClr val="000000"/>
                </a:solidFill>
                <a:latin typeface="Tahoma" pitchFamily="34" charset="0"/>
                <a:ea typeface="Tahoma" pitchFamily="34" charset="0"/>
                <a:cs typeface="Tahoma" pitchFamily="34" charset="0"/>
              </a:rPr>
              <a:t>a point of a threat to the state’s stability and future </a:t>
            </a:r>
            <a:endParaRPr lang="he-IL" sz="1600" b="1" dirty="0">
              <a:solidFill>
                <a:srgbClr val="00000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89025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https://encrypted-tbn1.gstatic.com/images?q=tbn:ANd9GcQe0m6Yd7rYx-2qolJo9rEXLS561wRIuEiF6ct_3WSXi1bVa7I-uw"/>
          <p:cNvPicPr>
            <a:picLocks noChangeAspect="1" noChangeArrowheads="1"/>
          </p:cNvPicPr>
          <p:nvPr/>
        </p:nvPicPr>
        <p:blipFill>
          <a:blip r:embed="rId3"/>
          <a:srcRect/>
          <a:stretch>
            <a:fillRect/>
          </a:stretch>
        </p:blipFill>
        <p:spPr bwMode="auto">
          <a:xfrm>
            <a:off x="4144963" y="2549283"/>
            <a:ext cx="1071563" cy="1071562"/>
          </a:xfrm>
          <a:prstGeom prst="rect">
            <a:avLst/>
          </a:prstGeom>
          <a:noFill/>
          <a:ln w="9525">
            <a:noFill/>
            <a:miter lim="800000"/>
            <a:headEnd/>
            <a:tailEnd/>
          </a:ln>
        </p:spPr>
      </p:pic>
      <p:sp>
        <p:nvSpPr>
          <p:cNvPr id="13" name="מלבן 6"/>
          <p:cNvSpPr>
            <a:spLocks noChangeArrowheads="1"/>
          </p:cNvSpPr>
          <p:nvPr/>
        </p:nvSpPr>
        <p:spPr bwMode="auto">
          <a:xfrm>
            <a:off x="0" y="5201324"/>
            <a:ext cx="9144002" cy="1200329"/>
          </a:xfrm>
          <a:prstGeom prst="rect">
            <a:avLst/>
          </a:prstGeom>
          <a:solidFill>
            <a:schemeClr val="bg1"/>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lnRef>
          <a:fillRef idx="1">
            <a:schemeClr val="lt1"/>
          </a:fillRef>
          <a:effectRef idx="0">
            <a:schemeClr val="accent1"/>
          </a:effectRef>
          <a:fontRef idx="minor">
            <a:schemeClr val="dk1"/>
          </a:fontRef>
        </p:style>
        <p:txBody>
          <a:bodyPr wrap="square">
            <a:spAutoFit/>
          </a:bodyPr>
          <a:lstStyle/>
          <a:p>
            <a:pPr algn="l" rtl="0"/>
            <a:r>
              <a:rPr lang="en-US" sz="2400" dirty="0">
                <a:solidFill>
                  <a:srgbClr val="000099"/>
                </a:solidFill>
                <a:latin typeface="Tahoma" pitchFamily="34" charset="0"/>
                <a:ea typeface="Tahoma" pitchFamily="34" charset="0"/>
                <a:cs typeface="Tahoma" pitchFamily="34" charset="0"/>
              </a:rPr>
              <a:t>To improve the civil service</a:t>
            </a:r>
            <a:r>
              <a:rPr lang="en-US" sz="2400" dirty="0">
                <a:solidFill>
                  <a:srgbClr val="000000"/>
                </a:solidFill>
                <a:latin typeface="Tahoma" pitchFamily="34" charset="0"/>
                <a:ea typeface="Tahoma" pitchFamily="34" charset="0"/>
                <a:cs typeface="Tahoma" pitchFamily="34" charset="0"/>
              </a:rPr>
              <a:t>, and to limit the gap between the rate of </a:t>
            </a:r>
            <a:r>
              <a:rPr lang="en-US" sz="2400" dirty="0">
                <a:solidFill>
                  <a:schemeClr val="tx1"/>
                </a:solidFill>
                <a:latin typeface="Tahoma" pitchFamily="34" charset="0"/>
                <a:ea typeface="Tahoma" pitchFamily="34" charset="0"/>
                <a:cs typeface="Tahoma" pitchFamily="34" charset="0"/>
              </a:rPr>
              <a:t>change in public needs </a:t>
            </a:r>
            <a:r>
              <a:rPr lang="en-US" sz="2400" dirty="0">
                <a:solidFill>
                  <a:srgbClr val="000000"/>
                </a:solidFill>
                <a:latin typeface="Tahoma" pitchFamily="34" charset="0"/>
                <a:ea typeface="Tahoma" pitchFamily="34" charset="0"/>
                <a:cs typeface="Tahoma" pitchFamily="34" charset="0"/>
              </a:rPr>
              <a:t>and the rate of </a:t>
            </a:r>
            <a:r>
              <a:rPr lang="en-US" sz="2400" dirty="0">
                <a:solidFill>
                  <a:schemeClr val="tx1"/>
                </a:solidFill>
                <a:latin typeface="Tahoma" pitchFamily="34" charset="0"/>
                <a:ea typeface="Tahoma" pitchFamily="34" charset="0"/>
                <a:cs typeface="Tahoma" pitchFamily="34" charset="0"/>
              </a:rPr>
              <a:t>matching capabilities </a:t>
            </a:r>
            <a:r>
              <a:rPr lang="en-US" sz="2400" dirty="0">
                <a:solidFill>
                  <a:srgbClr val="000000"/>
                </a:solidFill>
                <a:latin typeface="Tahoma" pitchFamily="34" charset="0"/>
                <a:ea typeface="Tahoma" pitchFamily="34" charset="0"/>
                <a:cs typeface="Tahoma" pitchFamily="34" charset="0"/>
              </a:rPr>
              <a:t>in human capital and organizational infrastructure of the civil service</a:t>
            </a:r>
            <a:endParaRPr lang="he-IL" sz="2400" dirty="0">
              <a:solidFill>
                <a:srgbClr val="000000"/>
              </a:solidFill>
              <a:latin typeface="Tahoma" pitchFamily="34" charset="0"/>
              <a:ea typeface="Tahoma" pitchFamily="34" charset="0"/>
              <a:cs typeface="Tahoma" pitchFamily="34" charset="0"/>
            </a:endParaRPr>
          </a:p>
        </p:txBody>
      </p:sp>
      <p:pic>
        <p:nvPicPr>
          <p:cNvPr id="14" name="Picture 8" descr="http://www.maargasystems.com/wp-content/uploads/2012/03/migration-xpages-icon.png"/>
          <p:cNvPicPr>
            <a:picLocks noChangeAspect="1" noChangeArrowheads="1"/>
          </p:cNvPicPr>
          <p:nvPr/>
        </p:nvPicPr>
        <p:blipFill>
          <a:blip r:embed="rId4"/>
          <a:srcRect/>
          <a:stretch>
            <a:fillRect/>
          </a:stretch>
        </p:blipFill>
        <p:spPr bwMode="auto">
          <a:xfrm>
            <a:off x="3431480" y="1872699"/>
            <a:ext cx="2498527" cy="2498528"/>
          </a:xfrm>
          <a:prstGeom prst="rect">
            <a:avLst/>
          </a:prstGeom>
          <a:noFill/>
          <a:ln w="9525">
            <a:noFill/>
            <a:miter lim="800000"/>
            <a:headEnd/>
            <a:tailEnd/>
          </a:ln>
        </p:spPr>
      </p:pic>
      <p:sp>
        <p:nvSpPr>
          <p:cNvPr id="16" name="TextBox 15"/>
          <p:cNvSpPr txBox="1"/>
          <p:nvPr/>
        </p:nvSpPr>
        <p:spPr>
          <a:xfrm>
            <a:off x="1120627" y="2851197"/>
            <a:ext cx="2448272" cy="430887"/>
          </a:xfrm>
          <a:prstGeom prst="rect">
            <a:avLst/>
          </a:prstGeom>
          <a:solidFill>
            <a:schemeClr val="accent3">
              <a:lumMod val="75000"/>
            </a:schemeClr>
          </a:solidFill>
        </p:spPr>
        <p:style>
          <a:lnRef idx="1">
            <a:schemeClr val="dk1"/>
          </a:lnRef>
          <a:fillRef idx="3">
            <a:schemeClr val="dk1"/>
          </a:fillRef>
          <a:effectRef idx="2">
            <a:schemeClr val="dk1"/>
          </a:effectRef>
          <a:fontRef idx="minor">
            <a:schemeClr val="lt1"/>
          </a:fontRef>
        </p:style>
        <p:txBody>
          <a:bodyPr rtlCol="1">
            <a:spAutoFit/>
          </a:bodyPr>
          <a:lstStyle/>
          <a:p>
            <a:pPr algn="ctr">
              <a:defRPr/>
            </a:pPr>
            <a:r>
              <a:rPr lang="en-US" sz="2200" dirty="0">
                <a:latin typeface="Tahoma" pitchFamily="34" charset="0"/>
                <a:ea typeface="Tahoma" pitchFamily="34" charset="0"/>
                <a:cs typeface="Tahoma" pitchFamily="34" charset="0"/>
              </a:rPr>
              <a:t>Needs</a:t>
            </a:r>
            <a:endParaRPr lang="he-IL" sz="2200" dirty="0">
              <a:latin typeface="Tahoma" pitchFamily="34" charset="0"/>
              <a:ea typeface="Tahoma" pitchFamily="34" charset="0"/>
              <a:cs typeface="Tahoma" pitchFamily="34" charset="0"/>
            </a:endParaRPr>
          </a:p>
        </p:txBody>
      </p:sp>
      <p:sp>
        <p:nvSpPr>
          <p:cNvPr id="17" name="TextBox 16"/>
          <p:cNvSpPr txBox="1"/>
          <p:nvPr/>
        </p:nvSpPr>
        <p:spPr>
          <a:xfrm>
            <a:off x="5873155" y="2822308"/>
            <a:ext cx="2376264" cy="769441"/>
          </a:xfrm>
          <a:prstGeom prst="rect">
            <a:avLst/>
          </a:prstGeom>
          <a:solidFill>
            <a:schemeClr val="accent6">
              <a:lumMod val="75000"/>
            </a:schemeClr>
          </a:solidFill>
          <a:effectLst>
            <a:outerShdw blurRad="63500" sx="102000" sy="102000" algn="ct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1">
            <a:spAutoFit/>
          </a:bodyPr>
          <a:lstStyle/>
          <a:p>
            <a:pPr algn="ctr">
              <a:defRPr/>
            </a:pPr>
            <a:r>
              <a:rPr lang="en-US" sz="2200" dirty="0">
                <a:solidFill>
                  <a:schemeClr val="bg1"/>
                </a:solidFill>
                <a:latin typeface="Tahoma" pitchFamily="34" charset="0"/>
                <a:ea typeface="Tahoma" pitchFamily="34" charset="0"/>
                <a:cs typeface="Tahoma" pitchFamily="34" charset="0"/>
              </a:rPr>
              <a:t>Matching capabilities</a:t>
            </a:r>
            <a:endParaRPr lang="he-IL" sz="2200" dirty="0">
              <a:solidFill>
                <a:schemeClr val="bg1"/>
              </a:solidFill>
              <a:latin typeface="Tahoma" pitchFamily="34" charset="0"/>
              <a:ea typeface="Tahoma" pitchFamily="34" charset="0"/>
              <a:cs typeface="Tahoma" pitchFamily="34" charset="0"/>
            </a:endParaRPr>
          </a:p>
        </p:txBody>
      </p:sp>
      <p:sp>
        <p:nvSpPr>
          <p:cNvPr id="18" name="מלבן 17"/>
          <p:cNvSpPr/>
          <p:nvPr/>
        </p:nvSpPr>
        <p:spPr>
          <a:xfrm>
            <a:off x="-229553" y="1349479"/>
            <a:ext cx="7000923" cy="523220"/>
          </a:xfrm>
          <a:prstGeom prst="rect">
            <a:avLst/>
          </a:prstGeom>
          <a:ln>
            <a:noFill/>
          </a:ln>
        </p:spPr>
        <p:txBody>
          <a:bodyPr wrap="square">
            <a:spAutoFit/>
          </a:bodyPr>
          <a:lstStyle/>
          <a:p>
            <a:pPr algn="ctr" rtl="0">
              <a:defRPr/>
            </a:pPr>
            <a:r>
              <a:rPr lang="en-US" sz="2800" b="1" dirty="0">
                <a:solidFill>
                  <a:schemeClr val="tx2">
                    <a:lumMod val="75000"/>
                  </a:schemeClr>
                </a:solidFill>
                <a:latin typeface="Tahoma" pitchFamily="34" charset="0"/>
                <a:ea typeface="Tahoma" pitchFamily="34" charset="0"/>
                <a:cs typeface="Tahoma" pitchFamily="34" charset="0"/>
              </a:rPr>
              <a:t>The World Changes</a:t>
            </a:r>
            <a:r>
              <a:rPr lang="en-US" sz="2800" b="1" dirty="0">
                <a:ln w="10541" cmpd="sng">
                  <a:solidFill>
                    <a:schemeClr val="accent1">
                      <a:shade val="88000"/>
                      <a:satMod val="110000"/>
                    </a:schemeClr>
                  </a:solidFill>
                  <a:prstDash val="solid"/>
                </a:ln>
                <a:solidFill>
                  <a:schemeClr val="tx2">
                    <a:lumMod val="75000"/>
                  </a:schemeClr>
                </a:solidFill>
                <a:latin typeface="Segoe UI Semibold" panose="020B0702040204020203" pitchFamily="34" charset="0"/>
                <a:ea typeface="Calibri"/>
                <a:cs typeface="Segoe UI Semibold" panose="020B0702040204020203" pitchFamily="34" charset="0"/>
              </a:rPr>
              <a:t> </a:t>
            </a:r>
            <a:r>
              <a:rPr lang="en-US" sz="2800" b="1" dirty="0">
                <a:solidFill>
                  <a:schemeClr val="tx2">
                    <a:lumMod val="75000"/>
                  </a:schemeClr>
                </a:solidFill>
                <a:latin typeface="Tahoma" pitchFamily="34" charset="0"/>
                <a:ea typeface="Tahoma" pitchFamily="34" charset="0"/>
                <a:cs typeface="Tahoma" pitchFamily="34" charset="0"/>
              </a:rPr>
              <a:t>Continuously</a:t>
            </a:r>
          </a:p>
        </p:txBody>
      </p:sp>
      <p:sp>
        <p:nvSpPr>
          <p:cNvPr id="19" name="TextBox 18"/>
          <p:cNvSpPr txBox="1"/>
          <p:nvPr/>
        </p:nvSpPr>
        <p:spPr>
          <a:xfrm>
            <a:off x="1915463" y="3605327"/>
            <a:ext cx="779636" cy="369332"/>
          </a:xfrm>
          <a:prstGeom prst="rect">
            <a:avLst/>
          </a:prstGeom>
          <a:noFill/>
        </p:spPr>
        <p:txBody>
          <a:bodyPr wrap="none" rtlCol="1">
            <a:spAutoFit/>
          </a:bodyPr>
          <a:lstStyle/>
          <a:p>
            <a:r>
              <a:rPr lang="en-US" dirty="0">
                <a:solidFill>
                  <a:srgbClr val="000000"/>
                </a:solidFill>
                <a:latin typeface="Tahoma" pitchFamily="34" charset="0"/>
                <a:ea typeface="Tahoma" pitchFamily="34" charset="0"/>
                <a:cs typeface="Tahoma" pitchFamily="34" charset="0"/>
              </a:rPr>
              <a:t>Public</a:t>
            </a:r>
            <a:endParaRPr lang="he-IL" dirty="0">
              <a:solidFill>
                <a:srgbClr val="000000"/>
              </a:solidFill>
              <a:latin typeface="Tahoma" pitchFamily="34" charset="0"/>
              <a:ea typeface="Tahoma" pitchFamily="34" charset="0"/>
              <a:cs typeface="Tahoma" pitchFamily="34" charset="0"/>
            </a:endParaRPr>
          </a:p>
        </p:txBody>
      </p:sp>
      <p:sp>
        <p:nvSpPr>
          <p:cNvPr id="20" name="TextBox 19"/>
          <p:cNvSpPr txBox="1"/>
          <p:nvPr/>
        </p:nvSpPr>
        <p:spPr>
          <a:xfrm>
            <a:off x="6430124" y="3614619"/>
            <a:ext cx="1454244" cy="369332"/>
          </a:xfrm>
          <a:prstGeom prst="rect">
            <a:avLst/>
          </a:prstGeom>
          <a:noFill/>
        </p:spPr>
        <p:txBody>
          <a:bodyPr wrap="none" rtlCol="1">
            <a:spAutoFit/>
          </a:bodyPr>
          <a:lstStyle/>
          <a:p>
            <a:r>
              <a:rPr lang="en-US" dirty="0">
                <a:solidFill>
                  <a:srgbClr val="000000"/>
                </a:solidFill>
                <a:latin typeface="Tahoma" pitchFamily="34" charset="0"/>
                <a:ea typeface="Tahoma" pitchFamily="34" charset="0"/>
                <a:cs typeface="Tahoma" pitchFamily="34" charset="0"/>
              </a:rPr>
              <a:t>Civil Service</a:t>
            </a:r>
            <a:endParaRPr lang="he-IL" dirty="0">
              <a:solidFill>
                <a:srgbClr val="000000"/>
              </a:solidFill>
              <a:latin typeface="Tahoma" pitchFamily="34" charset="0"/>
              <a:ea typeface="Tahoma" pitchFamily="34" charset="0"/>
              <a:cs typeface="Tahoma" pitchFamily="34" charset="0"/>
            </a:endParaRPr>
          </a:p>
        </p:txBody>
      </p:sp>
      <p:sp>
        <p:nvSpPr>
          <p:cNvPr id="21" name="מלבן 20"/>
          <p:cNvSpPr/>
          <p:nvPr/>
        </p:nvSpPr>
        <p:spPr>
          <a:xfrm>
            <a:off x="5" y="4675382"/>
            <a:ext cx="9143995" cy="523220"/>
          </a:xfrm>
          <a:prstGeom prst="rect">
            <a:avLst/>
          </a:prstGeom>
          <a:solidFill>
            <a:schemeClr val="tx2">
              <a:lumMod val="75000"/>
            </a:schemeClr>
          </a:solidFill>
          <a:ln>
            <a:noFill/>
          </a:ln>
          <a:effectLst>
            <a:outerShdw blurRad="50800" dist="38100" dir="2700000" algn="tl" rotWithShape="0">
              <a:prstClr val="black">
                <a:alpha val="40000"/>
              </a:prstClr>
            </a:outerShdw>
          </a:effectLst>
        </p:spPr>
        <p:txBody>
          <a:bodyPr wrap="square">
            <a:spAutoFit/>
          </a:bodyPr>
          <a:lstStyle/>
          <a:p>
            <a:pPr algn="ctr" rtl="0">
              <a:defRPr/>
            </a:pPr>
            <a:r>
              <a:rPr lang="en-US" sz="2800" b="1" dirty="0">
                <a:solidFill>
                  <a:schemeClr val="bg1"/>
                </a:solidFill>
                <a:latin typeface="Tahoma" pitchFamily="34" charset="0"/>
                <a:ea typeface="Tahoma" pitchFamily="34" charset="0"/>
                <a:cs typeface="Tahoma" pitchFamily="34" charset="0"/>
              </a:rPr>
              <a:t>The Civil Service is in</a:t>
            </a:r>
            <a:r>
              <a:rPr lang="en-US" sz="2800" b="1" dirty="0">
                <a:ln w="10541" cmpd="sng">
                  <a:solidFill>
                    <a:schemeClr val="accent1">
                      <a:shade val="88000"/>
                      <a:satMod val="110000"/>
                    </a:schemeClr>
                  </a:solidFill>
                  <a:prstDash val="solid"/>
                </a:ln>
                <a:solidFill>
                  <a:schemeClr val="bg1"/>
                </a:solidFill>
                <a:latin typeface="Segoe UI Semibold" panose="020B0702040204020203" pitchFamily="34" charset="0"/>
                <a:ea typeface="Calibri"/>
                <a:cs typeface="Segoe UI Semibold" panose="020B0702040204020203" pitchFamily="34" charset="0"/>
              </a:rPr>
              <a:t> </a:t>
            </a:r>
            <a:r>
              <a:rPr lang="en-US" sz="2800" b="1" dirty="0">
                <a:solidFill>
                  <a:schemeClr val="bg1"/>
                </a:solidFill>
                <a:latin typeface="Tahoma" pitchFamily="34" charset="0"/>
                <a:ea typeface="Tahoma" pitchFamily="34" charset="0"/>
                <a:cs typeface="Tahoma" pitchFamily="34" charset="0"/>
              </a:rPr>
              <a:t>stagnation</a:t>
            </a:r>
          </a:p>
        </p:txBody>
      </p:sp>
      <p:sp>
        <p:nvSpPr>
          <p:cNvPr id="22" name="TextBox 21"/>
          <p:cNvSpPr txBox="1"/>
          <p:nvPr/>
        </p:nvSpPr>
        <p:spPr>
          <a:xfrm>
            <a:off x="883658" y="764704"/>
            <a:ext cx="4480430" cy="584775"/>
          </a:xfrm>
          <a:prstGeom prst="rect">
            <a:avLst/>
          </a:prstGeom>
          <a:noFill/>
        </p:spPr>
        <p:txBody>
          <a:bodyPr wrap="square" rtlCol="1">
            <a:spAutoFit/>
          </a:bodyPr>
          <a:lstStyle/>
          <a:p>
            <a:pPr algn="l" rtl="0"/>
            <a:r>
              <a:rPr lang="en-US" sz="3200" b="1" dirty="0">
                <a:latin typeface="Tahoma" pitchFamily="34" charset="0"/>
                <a:ea typeface="Tahoma" pitchFamily="34" charset="0"/>
                <a:cs typeface="Tahoma" pitchFamily="34" charset="0"/>
              </a:rPr>
              <a:t>Our challenge</a:t>
            </a:r>
            <a:endParaRPr lang="he-IL" sz="3200" b="1" dirty="0">
              <a:latin typeface="Tahoma" pitchFamily="34" charset="0"/>
              <a:ea typeface="Tahoma" pitchFamily="34" charset="0"/>
              <a:cs typeface="Tahoma" pitchFamily="34" charset="0"/>
            </a:endParaRPr>
          </a:p>
        </p:txBody>
      </p:sp>
      <p:cxnSp>
        <p:nvCxnSpPr>
          <p:cNvPr id="15" name="מחבר ישר 14"/>
          <p:cNvCxnSpPr/>
          <p:nvPr/>
        </p:nvCxnSpPr>
        <p:spPr>
          <a:xfrm flipH="1" flipV="1">
            <a:off x="3995936" y="1087873"/>
            <a:ext cx="5148066"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מחבר ישר 22"/>
          <p:cNvCxnSpPr/>
          <p:nvPr/>
        </p:nvCxnSpPr>
        <p:spPr>
          <a:xfrm flipH="1">
            <a:off x="5" y="1087873"/>
            <a:ext cx="88365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11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623871" y="539810"/>
            <a:ext cx="7745288" cy="584775"/>
          </a:xfrm>
          <a:prstGeom prst="rect">
            <a:avLst/>
          </a:prstGeom>
          <a:noFill/>
        </p:spPr>
        <p:txBody>
          <a:bodyPr wrap="square" rtlCol="1">
            <a:spAutoFit/>
          </a:bodyPr>
          <a:lstStyle/>
          <a:p>
            <a:pPr algn="l">
              <a:spcAft>
                <a:spcPts val="600"/>
              </a:spcAft>
            </a:pPr>
            <a:r>
              <a:rPr lang="en-US" sz="3200" b="1" dirty="0">
                <a:latin typeface="Tahoma" pitchFamily="34" charset="0"/>
                <a:ea typeface="Tahoma" pitchFamily="34" charset="0"/>
                <a:cs typeface="Tahoma" pitchFamily="34" charset="0"/>
              </a:rPr>
              <a:t>The Basic idea of the reform</a:t>
            </a:r>
            <a:endParaRPr lang="he-IL" sz="2000" b="1" dirty="0">
              <a:latin typeface="Tahoma" pitchFamily="34" charset="0"/>
              <a:ea typeface="Tahoma" pitchFamily="34" charset="0"/>
              <a:cs typeface="Tahoma" pitchFamily="34" charset="0"/>
            </a:endParaRPr>
          </a:p>
        </p:txBody>
      </p:sp>
      <p:sp>
        <p:nvSpPr>
          <p:cNvPr id="20" name="מלבן מעוגל 19"/>
          <p:cNvSpPr/>
          <p:nvPr/>
        </p:nvSpPr>
        <p:spPr>
          <a:xfrm>
            <a:off x="623871" y="1127277"/>
            <a:ext cx="8205877" cy="3456384"/>
          </a:xfrm>
          <a:prstGeom prst="roundRect">
            <a:avLst/>
          </a:prstGeom>
          <a:ln>
            <a:solidFill>
              <a:schemeClr val="tx2"/>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he-IL" sz="1600" dirty="0">
              <a:latin typeface="Segoe UI Light" panose="020B0502040204020203" pitchFamily="34" charset="0"/>
              <a:cs typeface="Segoe UI Light" panose="020B0502040204020203" pitchFamily="34" charset="0"/>
            </a:endParaRPr>
          </a:p>
        </p:txBody>
      </p:sp>
      <p:cxnSp>
        <p:nvCxnSpPr>
          <p:cNvPr id="10" name="מחבר ישר 9"/>
          <p:cNvCxnSpPr/>
          <p:nvPr/>
        </p:nvCxnSpPr>
        <p:spPr>
          <a:xfrm flipH="1" flipV="1">
            <a:off x="6427760" y="994197"/>
            <a:ext cx="2627785"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מחבר ישר 10"/>
          <p:cNvCxnSpPr/>
          <p:nvPr/>
        </p:nvCxnSpPr>
        <p:spPr>
          <a:xfrm flipH="1" flipV="1">
            <a:off x="5" y="1087872"/>
            <a:ext cx="623866" cy="1"/>
          </a:xfrm>
          <a:prstGeom prst="line">
            <a:avLst/>
          </a:prstGeom>
        </p:spPr>
        <p:style>
          <a:lnRef idx="1">
            <a:schemeClr val="accent1"/>
          </a:lnRef>
          <a:fillRef idx="0">
            <a:schemeClr val="accent1"/>
          </a:fillRef>
          <a:effectRef idx="0">
            <a:schemeClr val="accent1"/>
          </a:effectRef>
          <a:fontRef idx="minor">
            <a:schemeClr val="tx1"/>
          </a:fontRef>
        </p:style>
      </p:cxnSp>
      <p:pic>
        <p:nvPicPr>
          <p:cNvPr id="12" name="תמונה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682" y="1437900"/>
            <a:ext cx="7884254" cy="2835137"/>
          </a:xfrm>
          <a:prstGeom prst="rect">
            <a:avLst/>
          </a:prstGeom>
        </p:spPr>
      </p:pic>
      <p:pic>
        <p:nvPicPr>
          <p:cNvPr id="17" name="Picture 6"/>
          <p:cNvPicPr>
            <a:picLocks noChangeAspect="1" noChangeArrowheads="1"/>
          </p:cNvPicPr>
          <p:nvPr/>
        </p:nvPicPr>
        <p:blipFill>
          <a:blip r:embed="rId4">
            <a:duotone>
              <a:schemeClr val="accent5">
                <a:shade val="45000"/>
                <a:satMod val="135000"/>
              </a:schemeClr>
              <a:prstClr val="white"/>
            </a:duotone>
          </a:blip>
          <a:srcRect l="1313" t="2978" r="2443" b="61675"/>
          <a:stretch>
            <a:fillRect/>
          </a:stretch>
        </p:blipFill>
        <p:spPr bwMode="auto">
          <a:xfrm>
            <a:off x="466131" y="4778418"/>
            <a:ext cx="8202805" cy="1524321"/>
          </a:xfrm>
          <a:prstGeom prst="rect">
            <a:avLst/>
          </a:prstGeom>
          <a:ln>
            <a:noFill/>
          </a:ln>
          <a:effectLst>
            <a:outerShdw blurRad="292100" dist="139700" dir="2700000" algn="tl" rotWithShape="0">
              <a:srgbClr val="333333">
                <a:alpha val="65000"/>
              </a:srgbClr>
            </a:outerShdw>
          </a:effectLst>
        </p:spPr>
      </p:pic>
      <p:sp>
        <p:nvSpPr>
          <p:cNvPr id="23" name="Oval 7"/>
          <p:cNvSpPr/>
          <p:nvPr/>
        </p:nvSpPr>
        <p:spPr bwMode="auto">
          <a:xfrm>
            <a:off x="4567533" y="5805264"/>
            <a:ext cx="2117816" cy="497475"/>
          </a:xfrm>
          <a:prstGeom prst="ellipse">
            <a:avLst/>
          </a:prstGeom>
          <a:noFill/>
          <a:ln w="38100">
            <a:solidFill>
              <a:schemeClr val="accent2">
                <a:lumMod val="75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w="38100">
                <a:solidFill>
                  <a:schemeClr val="tx1"/>
                </a:solidFill>
              </a:ln>
              <a:solidFill>
                <a:srgbClr val="FF0000"/>
              </a:solidFill>
              <a:effectLst/>
              <a:latin typeface="Arial" charset="0"/>
            </a:endParaRPr>
          </a:p>
        </p:txBody>
      </p:sp>
    </p:spTree>
    <p:extLst>
      <p:ext uri="{BB962C8B-B14F-4D97-AF65-F5344CB8AC3E}">
        <p14:creationId xmlns:p14="http://schemas.microsoft.com/office/powerpoint/2010/main" val="4597398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מלבן 13"/>
          <p:cNvSpPr/>
          <p:nvPr/>
        </p:nvSpPr>
        <p:spPr>
          <a:xfrm>
            <a:off x="-3" y="2008841"/>
            <a:ext cx="9144003" cy="1323439"/>
          </a:xfrm>
          <a:prstGeom prst="rect">
            <a:avLst/>
          </a:prstGeom>
          <a:solidFill>
            <a:schemeClr val="tx2">
              <a:lumMod val="50000"/>
            </a:schemeClr>
          </a:solidFill>
          <a:effectLst>
            <a:outerShdw blurRad="50800" dist="38100" dir="5400000" algn="t" rotWithShape="0">
              <a:prstClr val="black">
                <a:alpha val="40000"/>
              </a:prstClr>
            </a:outerShdw>
          </a:effectLst>
        </p:spPr>
        <p:txBody>
          <a:bodyPr>
            <a:spAutoFit/>
          </a:bodyPr>
          <a:ls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a:lstStyle>
          <a:p>
            <a:pPr algn="ctr">
              <a:defRPr/>
            </a:pPr>
            <a:r>
              <a:rPr lang="en-US" sz="3200" b="1" dirty="0">
                <a:ln w="9208" cap="flat" cmpd="sng" algn="ctr">
                  <a:solidFill>
                    <a:prstClr val="white">
                      <a:lumMod val="95000"/>
                    </a:prstClr>
                  </a:solidFill>
                  <a:prstDash val="solid"/>
                  <a:round/>
                </a:ln>
                <a:solidFill>
                  <a:srgbClr val="FFFFFF"/>
                </a:solidFill>
                <a:latin typeface="Tahoma" pitchFamily="34" charset="0"/>
                <a:ea typeface="Tahoma" pitchFamily="34" charset="0"/>
                <a:cs typeface="Tahoma" pitchFamily="34" charset="0"/>
              </a:rPr>
              <a:t>Introduction</a:t>
            </a:r>
          </a:p>
          <a:p>
            <a:pPr algn="ctr">
              <a:defRPr/>
            </a:pPr>
            <a:r>
              <a:rPr lang="en-US" sz="4800" b="1" dirty="0">
                <a:ln w="9208" cap="flat" cmpd="sng" algn="ctr">
                  <a:solidFill>
                    <a:prstClr val="white">
                      <a:lumMod val="95000"/>
                    </a:prstClr>
                  </a:solidFill>
                  <a:prstDash val="solid"/>
                  <a:round/>
                </a:ln>
                <a:solidFill>
                  <a:srgbClr val="FFFFFF"/>
                </a:solidFill>
                <a:latin typeface="Tahoma" pitchFamily="34" charset="0"/>
                <a:ea typeface="Tahoma" pitchFamily="34" charset="0"/>
                <a:cs typeface="Tahoma" pitchFamily="34" charset="0"/>
              </a:rPr>
              <a:t> The reform – in a nutshell…</a:t>
            </a:r>
          </a:p>
        </p:txBody>
      </p:sp>
      <p:pic>
        <p:nvPicPr>
          <p:cNvPr id="13"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2959" t="4264" r="3074" b="6785"/>
          <a:stretch/>
        </p:blipFill>
        <p:spPr bwMode="auto">
          <a:xfrm rot="363457">
            <a:off x="6232722" y="4271988"/>
            <a:ext cx="1697399" cy="903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descr="https://upload.wikimedia.org/wikipedia/he/8/8c/Israel_CSC_Symbol.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44408" y="260648"/>
            <a:ext cx="576064" cy="8545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349" t="13527" r="1254" b="21937"/>
          <a:stretch/>
        </p:blipFill>
        <p:spPr bwMode="auto">
          <a:xfrm>
            <a:off x="-359" y="4414387"/>
            <a:ext cx="9140512" cy="220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0612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מלבן מעוגל 93"/>
          <p:cNvSpPr/>
          <p:nvPr/>
        </p:nvSpPr>
        <p:spPr>
          <a:xfrm>
            <a:off x="4859668" y="1481043"/>
            <a:ext cx="1907135" cy="1307227"/>
          </a:xfrm>
          <a:prstGeom prst="roundRect">
            <a:avLst/>
          </a:prstGeom>
          <a:no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3" name="מלבן מעוגל 92"/>
          <p:cNvSpPr/>
          <p:nvPr/>
        </p:nvSpPr>
        <p:spPr>
          <a:xfrm>
            <a:off x="7034566" y="1516293"/>
            <a:ext cx="1907135" cy="1307227"/>
          </a:xfrm>
          <a:prstGeom prst="roundRect">
            <a:avLst/>
          </a:prstGeom>
          <a:no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מלבן מעוגל 4"/>
          <p:cNvSpPr/>
          <p:nvPr/>
        </p:nvSpPr>
        <p:spPr>
          <a:xfrm>
            <a:off x="303104" y="1516293"/>
            <a:ext cx="2036648" cy="1307227"/>
          </a:xfrm>
          <a:prstGeom prst="roundRect">
            <a:avLst/>
          </a:prstGeom>
          <a:no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9" name="Picture 26" descr="http://callcenter.amtelco.com/sites/default/files/icon-web-mobile_0.jpg?1317740413">
            <a:hlinkClick r:id="" action="ppaction://noaction"/>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208244" y="4951432"/>
            <a:ext cx="833437"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 name="כותרת 1"/>
          <p:cNvSpPr>
            <a:spLocks noGrp="1"/>
          </p:cNvSpPr>
          <p:nvPr>
            <p:ph type="title" idx="4294967295"/>
          </p:nvPr>
        </p:nvSpPr>
        <p:spPr>
          <a:xfrm>
            <a:off x="899592" y="764704"/>
            <a:ext cx="3698597" cy="765771"/>
          </a:xfrm>
          <a:prstGeom prst="rect">
            <a:avLst/>
          </a:prstGeom>
        </p:spPr>
        <p:txBody>
          <a:bodyPr>
            <a:noAutofit/>
          </a:bodyPr>
          <a:lstStyle/>
          <a:p>
            <a:pPr algn="l" rtl="0"/>
            <a:r>
              <a:rPr lang="en-US" sz="3200" b="1" dirty="0">
                <a:latin typeface="Tahoma" pitchFamily="34" charset="0"/>
                <a:ea typeface="Tahoma" pitchFamily="34" charset="0"/>
                <a:cs typeface="Tahoma" pitchFamily="34" charset="0"/>
              </a:rPr>
              <a:t>Fields of action</a:t>
            </a:r>
            <a:endParaRPr lang="he-IL" sz="3200" b="1" dirty="0">
              <a:latin typeface="Tahoma" pitchFamily="34" charset="0"/>
              <a:ea typeface="Tahoma" pitchFamily="34" charset="0"/>
              <a:cs typeface="Tahoma" pitchFamily="34" charset="0"/>
            </a:endParaRPr>
          </a:p>
        </p:txBody>
      </p:sp>
      <p:pic>
        <p:nvPicPr>
          <p:cNvPr id="51" name="Picture 4" descr="http://www.ngws.org/wp-content/uploads/2012/05/icon.jpeg">
            <a:hlinkClick r:id="" action="ppaction://noaction"/>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548159" y="1547448"/>
            <a:ext cx="94932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9">
            <a:hlinkClick r:id="" action="ppaction://noaction"/>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5145106" y="1564028"/>
            <a:ext cx="1336262" cy="8515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 name="Picture 11" descr="http://www.cdssolution.com/images/products_custom_development_icon.jpg">
            <a:hlinkClick r:id="" action="ppaction://noaction"/>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217114" y="3135624"/>
            <a:ext cx="1150252" cy="10432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4" name="Picture 22" descr="http://files.softicons.com/download/toolbar-icons/desktop-education-icons-by-aha-soft/png/256x256/knowledge.png">
            <a:hlinkClick r:id="" action="ppaction://noaction"/>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3127086" y="3142531"/>
            <a:ext cx="1044575"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7">
            <a:hlinkClick r:id="" action="ppaction://noaction"/>
          </p:cNvPr>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r="32653"/>
          <a:stretch/>
        </p:blipFill>
        <p:spPr bwMode="auto">
          <a:xfrm>
            <a:off x="539552" y="1617662"/>
            <a:ext cx="1515654" cy="6592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7" name="קבוצה 23"/>
          <p:cNvGrpSpPr>
            <a:grpSpLocks/>
          </p:cNvGrpSpPr>
          <p:nvPr/>
        </p:nvGrpSpPr>
        <p:grpSpPr bwMode="auto">
          <a:xfrm>
            <a:off x="899592" y="4987948"/>
            <a:ext cx="807385" cy="847615"/>
            <a:chOff x="4622748" y="139433"/>
            <a:chExt cx="2037484" cy="2606943"/>
          </a:xfrm>
        </p:grpSpPr>
        <p:pic>
          <p:nvPicPr>
            <p:cNvPr id="58" name="תמונה 24"/>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a:off x="4622748" y="510888"/>
              <a:ext cx="767930" cy="7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תמונה 25"/>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flipH="1">
              <a:off x="5890139" y="495902"/>
              <a:ext cx="767930" cy="7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תמונה 26"/>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flipH="1" flipV="1">
              <a:off x="5892302" y="1218780"/>
              <a:ext cx="767930" cy="7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תמונה 27"/>
            <p:cNvPicPr>
              <a:picLocks noChangeAspect="1"/>
            </p:cNvPicPr>
            <p:nvPr/>
          </p:nvPicPr>
          <p:blipFill>
            <a:blip r:embed="rId9" cstate="print">
              <a:extLst>
                <a:ext uri="{28A0092B-C50C-407E-A947-70E740481C1C}">
                  <a14:useLocalDpi xmlns:a14="http://schemas.microsoft.com/office/drawing/2010/main"/>
                </a:ext>
              </a:extLst>
            </a:blip>
            <a:srcRect/>
            <a:stretch>
              <a:fillRect/>
            </a:stretch>
          </p:blipFill>
          <p:spPr bwMode="auto">
            <a:xfrm flipV="1">
              <a:off x="4622748" y="1220881"/>
              <a:ext cx="767930" cy="7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תמונה 28"/>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a:off x="5251865" y="139433"/>
              <a:ext cx="767930" cy="7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תמונה 29"/>
            <p:cNvPicPr>
              <a:picLocks noChangeAspect="1"/>
            </p:cNvPicPr>
            <p:nvPr/>
          </p:nvPicPr>
          <p:blipFill>
            <a:blip r:embed="rId10" cstate="print">
              <a:extLst>
                <a:ext uri="{28A0092B-C50C-407E-A947-70E740481C1C}">
                  <a14:useLocalDpi xmlns:a14="http://schemas.microsoft.com/office/drawing/2010/main"/>
                </a:ext>
              </a:extLst>
            </a:blip>
            <a:srcRect/>
            <a:stretch>
              <a:fillRect/>
            </a:stretch>
          </p:blipFill>
          <p:spPr bwMode="auto">
            <a:xfrm flipV="1">
              <a:off x="5263361" y="1592335"/>
              <a:ext cx="767930" cy="7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תמונה 30"/>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891906" y="649402"/>
              <a:ext cx="767930" cy="7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תמונה 31"/>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251865" y="449445"/>
              <a:ext cx="767930" cy="7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תמונה 32"/>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629575" y="649402"/>
              <a:ext cx="767930" cy="7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תמונה 33"/>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628742" y="1058237"/>
              <a:ext cx="767930" cy="7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תמונה 34"/>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5258120" y="1282978"/>
              <a:ext cx="767930" cy="7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תמונה 35"/>
            <p:cNvPicPr>
              <a:picLocks noChangeAspect="1"/>
            </p:cNvPicPr>
            <p:nvPr/>
          </p:nvPicPr>
          <p:blipFill>
            <a:blip r:embed="rId11" cstate="print">
              <a:extLst>
                <a:ext uri="{28A0092B-C50C-407E-A947-70E740481C1C}">
                  <a14:useLocalDpi xmlns:a14="http://schemas.microsoft.com/office/drawing/2010/main"/>
                </a:ext>
              </a:extLst>
            </a:blip>
            <a:srcRect/>
            <a:stretch>
              <a:fillRect/>
            </a:stretch>
          </p:blipFill>
          <p:spPr bwMode="auto">
            <a:xfrm>
              <a:off x="4885044" y="1052132"/>
              <a:ext cx="767930" cy="7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אליפסה 69"/>
            <p:cNvSpPr/>
            <p:nvPr/>
          </p:nvSpPr>
          <p:spPr>
            <a:xfrm>
              <a:off x="6113204" y="2232888"/>
              <a:ext cx="536458" cy="513488"/>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defRPr/>
              </a:pPr>
              <a:endParaRPr lang="he-IL">
                <a:latin typeface="Tahoma" pitchFamily="34" charset="0"/>
                <a:ea typeface="Tahoma" pitchFamily="34" charset="0"/>
                <a:cs typeface="Tahoma" pitchFamily="34" charset="0"/>
              </a:endParaRPr>
            </a:p>
          </p:txBody>
        </p:sp>
      </p:grpSp>
      <p:pic>
        <p:nvPicPr>
          <p:cNvPr id="71" name="Picture 30">
            <a:hlinkClick r:id="" action="ppaction://noaction"/>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3034659" y="1510641"/>
            <a:ext cx="1229431" cy="101306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pic>
        <p:nvPicPr>
          <p:cNvPr id="72" name="Picture 17" descr="http://image.shutterstock.com/display_pic_with_logo/58358/58358,1270310191,6/stock-photo-passed-your-business-evaluation-with-excellent-grade-and-ink-stamp-50164063.jpg">
            <a:hlinkClick r:id="" action="ppaction://noaction"/>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5287071" y="4958462"/>
            <a:ext cx="1127219"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 name="Picture 6" descr="http://t2.gstatic.com/images?q=tbn:ANd9GcQNPqy4pFrY2TJphgwx5gz7miLc6YKP5R3-EPCsmgUQnKLLZhtWzVz7csBf">
            <a:hlinkClick r:id="" action="ppaction://noaction"/>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7452320" y="4779149"/>
            <a:ext cx="1184275"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 name="Picture 8" descr="http://utilities.fm.virginia.edu/PublishingImages/Teams%20Icon.jp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7420173" y="3049006"/>
            <a:ext cx="1184275"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 name="מלבן 7">
            <a:hlinkClick r:id="" action="ppaction://noaction"/>
          </p:cNvPr>
          <p:cNvSpPr>
            <a:spLocks noChangeArrowheads="1"/>
          </p:cNvSpPr>
          <p:nvPr/>
        </p:nvSpPr>
        <p:spPr bwMode="auto">
          <a:xfrm>
            <a:off x="7476957" y="4114219"/>
            <a:ext cx="1370013" cy="523220"/>
          </a:xfrm>
          <a:prstGeom prst="rect">
            <a:avLst/>
          </a:prstGeom>
          <a:solidFill>
            <a:schemeClr val="bg1"/>
          </a:solidFill>
          <a:ln>
            <a:noFill/>
          </a:ln>
          <a:extLst/>
        </p:spPr>
        <p:txBody>
          <a:bodyPr>
            <a:spAutoFit/>
          </a:bodyPr>
          <a:lstStyle/>
          <a:p>
            <a:pPr algn="ctr" rtl="0"/>
            <a:r>
              <a:rPr lang="en-US" sz="1400" b="1" dirty="0">
                <a:latin typeface="Tahoma" pitchFamily="34" charset="0"/>
                <a:ea typeface="Tahoma" pitchFamily="34" charset="0"/>
                <a:cs typeface="Tahoma" pitchFamily="34" charset="0"/>
              </a:rPr>
              <a:t>Annual planning </a:t>
            </a:r>
            <a:endParaRPr lang="he-IL" sz="1400" b="1" dirty="0">
              <a:latin typeface="Tahoma" pitchFamily="34" charset="0"/>
              <a:ea typeface="Tahoma" pitchFamily="34" charset="0"/>
              <a:cs typeface="Tahoma" pitchFamily="34" charset="0"/>
            </a:endParaRPr>
          </a:p>
        </p:txBody>
      </p:sp>
      <p:sp>
        <p:nvSpPr>
          <p:cNvPr id="80" name="מלבן 9">
            <a:hlinkClick r:id="" action="ppaction://noaction"/>
          </p:cNvPr>
          <p:cNvSpPr>
            <a:spLocks noChangeArrowheads="1"/>
          </p:cNvSpPr>
          <p:nvPr/>
        </p:nvSpPr>
        <p:spPr bwMode="auto">
          <a:xfrm>
            <a:off x="5309210" y="2566665"/>
            <a:ext cx="1122423" cy="307777"/>
          </a:xfrm>
          <a:prstGeom prst="rect">
            <a:avLst/>
          </a:prstGeom>
          <a:solidFill>
            <a:schemeClr val="bg1"/>
          </a:solidFill>
          <a:ln>
            <a:noFill/>
          </a:ln>
          <a:extLst/>
        </p:spPr>
        <p:txBody>
          <a:bodyPr wrap="none">
            <a:spAutoFit/>
          </a:bodyPr>
          <a:lstStyle/>
          <a:p>
            <a:pPr algn="ctr" rtl="0"/>
            <a:r>
              <a:rPr lang="en-US" sz="1400" b="1" dirty="0">
                <a:latin typeface="Tahoma" pitchFamily="34" charset="0"/>
                <a:ea typeface="Tahoma" pitchFamily="34" charset="0"/>
                <a:cs typeface="Tahoma" pitchFamily="34" charset="0"/>
              </a:rPr>
              <a:t>Recruiting</a:t>
            </a:r>
          </a:p>
        </p:txBody>
      </p:sp>
      <p:sp>
        <p:nvSpPr>
          <p:cNvPr id="88" name="מלבן 19"/>
          <p:cNvSpPr>
            <a:spLocks noChangeArrowheads="1"/>
          </p:cNvSpPr>
          <p:nvPr/>
        </p:nvSpPr>
        <p:spPr bwMode="auto">
          <a:xfrm>
            <a:off x="323528" y="2132856"/>
            <a:ext cx="1964640" cy="954107"/>
          </a:xfrm>
          <a:prstGeom prst="rect">
            <a:avLst/>
          </a:prstGeom>
          <a:solidFill>
            <a:schemeClr val="bg1"/>
          </a:solidFill>
          <a:ln>
            <a:noFill/>
          </a:ln>
          <a:extLst/>
        </p:spPr>
        <p:txBody>
          <a:bodyPr wrap="square">
            <a:spAutoFit/>
          </a:bodyPr>
          <a:lstStyle/>
          <a:p>
            <a:pPr algn="ctr" rtl="0"/>
            <a:r>
              <a:rPr lang="en-US" sz="1400" b="1" dirty="0">
                <a:latin typeface="Tahoma" pitchFamily="34" charset="0"/>
                <a:ea typeface="Tahoma" pitchFamily="34" charset="0"/>
                <a:cs typeface="Tahoma" pitchFamily="34" charset="0"/>
              </a:rPr>
              <a:t>Delegation of authority</a:t>
            </a:r>
          </a:p>
          <a:p>
            <a:pPr algn="ctr" rtl="0"/>
            <a:r>
              <a:rPr lang="en-US" sz="1400" b="1" dirty="0">
                <a:latin typeface="Tahoma" pitchFamily="34" charset="0"/>
                <a:ea typeface="Tahoma" pitchFamily="34" charset="0"/>
                <a:cs typeface="Tahoma" pitchFamily="34" charset="0"/>
              </a:rPr>
              <a:t>minimizing internal bureaucracy </a:t>
            </a:r>
            <a:endParaRPr lang="he-IL" sz="1400" b="1" dirty="0">
              <a:latin typeface="Tahoma" pitchFamily="34" charset="0"/>
              <a:ea typeface="Tahoma" pitchFamily="34" charset="0"/>
              <a:cs typeface="Tahoma" pitchFamily="34" charset="0"/>
            </a:endParaRPr>
          </a:p>
        </p:txBody>
      </p:sp>
      <p:pic>
        <p:nvPicPr>
          <p:cNvPr id="105" name="תמונה 104"/>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510979" y="3308700"/>
            <a:ext cx="1692906" cy="697079"/>
          </a:xfrm>
          <a:prstGeom prst="rect">
            <a:avLst/>
          </a:prstGeom>
        </p:spPr>
      </p:pic>
      <p:sp>
        <p:nvSpPr>
          <p:cNvPr id="73" name="מלבן 9">
            <a:hlinkClick r:id="" action="ppaction://noaction"/>
          </p:cNvPr>
          <p:cNvSpPr>
            <a:spLocks noChangeArrowheads="1"/>
          </p:cNvSpPr>
          <p:nvPr/>
        </p:nvSpPr>
        <p:spPr bwMode="auto">
          <a:xfrm>
            <a:off x="4999372" y="4114219"/>
            <a:ext cx="2024485" cy="738664"/>
          </a:xfrm>
          <a:prstGeom prst="rect">
            <a:avLst/>
          </a:prstGeom>
          <a:solidFill>
            <a:schemeClr val="bg1"/>
          </a:solidFill>
          <a:ln>
            <a:noFill/>
          </a:ln>
          <a:extLst/>
        </p:spPr>
        <p:txBody>
          <a:bodyPr wrap="square">
            <a:spAutoFit/>
          </a:bodyPr>
          <a:lstStyle/>
          <a:p>
            <a:pPr algn="ctr" rtl="0"/>
            <a:r>
              <a:rPr lang="en-US" sz="1400" b="1" dirty="0">
                <a:latin typeface="Tahoma" pitchFamily="34" charset="0"/>
                <a:ea typeface="Tahoma" pitchFamily="34" charset="0"/>
                <a:cs typeface="Tahoma" pitchFamily="34" charset="0"/>
              </a:rPr>
              <a:t>Leverage employee’s potential</a:t>
            </a:r>
          </a:p>
        </p:txBody>
      </p:sp>
      <p:cxnSp>
        <p:nvCxnSpPr>
          <p:cNvPr id="42" name="מחבר ישר 41"/>
          <p:cNvCxnSpPr/>
          <p:nvPr/>
        </p:nvCxnSpPr>
        <p:spPr>
          <a:xfrm flipH="1">
            <a:off x="4171661" y="1087877"/>
            <a:ext cx="49723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מחבר ישר 42"/>
          <p:cNvCxnSpPr/>
          <p:nvPr/>
        </p:nvCxnSpPr>
        <p:spPr>
          <a:xfrm flipH="1">
            <a:off x="5" y="1087873"/>
            <a:ext cx="883653" cy="0"/>
          </a:xfrm>
          <a:prstGeom prst="line">
            <a:avLst/>
          </a:prstGeom>
        </p:spPr>
        <p:style>
          <a:lnRef idx="1">
            <a:schemeClr val="accent1"/>
          </a:lnRef>
          <a:fillRef idx="0">
            <a:schemeClr val="accent1"/>
          </a:fillRef>
          <a:effectRef idx="0">
            <a:schemeClr val="accent1"/>
          </a:effectRef>
          <a:fontRef idx="minor">
            <a:schemeClr val="tx1"/>
          </a:fontRef>
        </p:style>
      </p:cxnSp>
      <p:sp>
        <p:nvSpPr>
          <p:cNvPr id="81" name="מלבן מעוגל 80"/>
          <p:cNvSpPr/>
          <p:nvPr/>
        </p:nvSpPr>
        <p:spPr>
          <a:xfrm>
            <a:off x="2627784" y="1484784"/>
            <a:ext cx="1907135" cy="1307227"/>
          </a:xfrm>
          <a:prstGeom prst="roundRect">
            <a:avLst/>
          </a:prstGeom>
          <a:no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4" name="מלבן 15">
            <a:hlinkClick r:id="" action="ppaction://noaction"/>
          </p:cNvPr>
          <p:cNvSpPr>
            <a:spLocks noChangeArrowheads="1"/>
          </p:cNvSpPr>
          <p:nvPr/>
        </p:nvSpPr>
        <p:spPr bwMode="auto">
          <a:xfrm>
            <a:off x="2898612" y="2513651"/>
            <a:ext cx="1365478" cy="523220"/>
          </a:xfrm>
          <a:prstGeom prst="rect">
            <a:avLst/>
          </a:prstGeom>
          <a:solidFill>
            <a:schemeClr val="bg1"/>
          </a:solidFill>
          <a:ln>
            <a:noFill/>
          </a:ln>
          <a:extLst/>
        </p:spPr>
        <p:txBody>
          <a:bodyPr wrap="square">
            <a:spAutoFit/>
          </a:bodyPr>
          <a:lstStyle/>
          <a:p>
            <a:pPr algn="ctr" rtl="0"/>
            <a:r>
              <a:rPr lang="en-US" sz="1400" b="1" dirty="0">
                <a:latin typeface="Tahoma" pitchFamily="34" charset="0"/>
                <a:ea typeface="Tahoma" pitchFamily="34" charset="0"/>
                <a:cs typeface="Tahoma" pitchFamily="34" charset="0"/>
              </a:rPr>
              <a:t>Senior</a:t>
            </a:r>
            <a:r>
              <a:rPr lang="en-US" sz="1200" dirty="0">
                <a:latin typeface="Tahoma" pitchFamily="34" charset="0"/>
                <a:ea typeface="Tahoma" pitchFamily="34" charset="0"/>
                <a:cs typeface="Tahoma" pitchFamily="34" charset="0"/>
              </a:rPr>
              <a:t> </a:t>
            </a:r>
            <a:r>
              <a:rPr lang="en-US" sz="1400" b="1" dirty="0">
                <a:latin typeface="Tahoma" pitchFamily="34" charset="0"/>
                <a:ea typeface="Tahoma" pitchFamily="34" charset="0"/>
                <a:cs typeface="Tahoma" pitchFamily="34" charset="0"/>
              </a:rPr>
              <a:t>management</a:t>
            </a:r>
            <a:endParaRPr lang="he-IL" sz="1400" b="1" dirty="0">
              <a:latin typeface="Tahoma" pitchFamily="34" charset="0"/>
              <a:ea typeface="Tahoma" pitchFamily="34" charset="0"/>
              <a:cs typeface="Tahoma" pitchFamily="34" charset="0"/>
            </a:endParaRPr>
          </a:p>
        </p:txBody>
      </p:sp>
      <p:sp>
        <p:nvSpPr>
          <p:cNvPr id="82" name="מלבן 3"/>
          <p:cNvSpPr>
            <a:spLocks noChangeArrowheads="1"/>
          </p:cNvSpPr>
          <p:nvPr/>
        </p:nvSpPr>
        <p:spPr bwMode="auto">
          <a:xfrm>
            <a:off x="7380312" y="2504651"/>
            <a:ext cx="1285020" cy="523220"/>
          </a:xfrm>
          <a:prstGeom prst="rect">
            <a:avLst/>
          </a:prstGeom>
          <a:solidFill>
            <a:schemeClr val="bg1"/>
          </a:solidFill>
          <a:ln>
            <a:noFill/>
          </a:ln>
          <a:extLst/>
        </p:spPr>
        <p:txBody>
          <a:bodyPr wrap="square">
            <a:spAutoFit/>
          </a:bodyPr>
          <a:lstStyle/>
          <a:p>
            <a:pPr algn="ctr"/>
            <a:r>
              <a:rPr lang="en-US" sz="1400" b="1" dirty="0">
                <a:latin typeface="Tahoma" pitchFamily="34" charset="0"/>
                <a:ea typeface="Tahoma" pitchFamily="34" charset="0"/>
                <a:cs typeface="Tahoma" pitchFamily="34" charset="0"/>
              </a:rPr>
              <a:t>Ethics and values</a:t>
            </a:r>
          </a:p>
        </p:txBody>
      </p:sp>
      <p:sp>
        <p:nvSpPr>
          <p:cNvPr id="89" name="מלבן 9">
            <a:hlinkClick r:id="" action="ppaction://noaction"/>
          </p:cNvPr>
          <p:cNvSpPr>
            <a:spLocks noChangeArrowheads="1"/>
          </p:cNvSpPr>
          <p:nvPr/>
        </p:nvSpPr>
        <p:spPr bwMode="auto">
          <a:xfrm>
            <a:off x="5246819" y="2617167"/>
            <a:ext cx="1122423" cy="307777"/>
          </a:xfrm>
          <a:prstGeom prst="rect">
            <a:avLst/>
          </a:prstGeom>
          <a:solidFill>
            <a:schemeClr val="bg1"/>
          </a:solidFill>
          <a:ln>
            <a:noFill/>
          </a:ln>
          <a:extLst/>
        </p:spPr>
        <p:txBody>
          <a:bodyPr wrap="none">
            <a:spAutoFit/>
          </a:bodyPr>
          <a:lstStyle/>
          <a:p>
            <a:pPr algn="ctr" rtl="0"/>
            <a:r>
              <a:rPr lang="en-US" sz="1400" b="1" dirty="0">
                <a:latin typeface="Tahoma" pitchFamily="34" charset="0"/>
                <a:ea typeface="Tahoma" pitchFamily="34" charset="0"/>
                <a:cs typeface="Tahoma" pitchFamily="34" charset="0"/>
              </a:rPr>
              <a:t>Recruiting</a:t>
            </a:r>
          </a:p>
        </p:txBody>
      </p:sp>
      <p:sp>
        <p:nvSpPr>
          <p:cNvPr id="95" name="מלבן מעוגל 94"/>
          <p:cNvSpPr/>
          <p:nvPr/>
        </p:nvSpPr>
        <p:spPr>
          <a:xfrm>
            <a:off x="7034565" y="3121351"/>
            <a:ext cx="1907135" cy="1307227"/>
          </a:xfrm>
          <a:prstGeom prst="roundRect">
            <a:avLst/>
          </a:prstGeom>
          <a:no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5" name="מלבן 7">
            <a:hlinkClick r:id="" action="ppaction://noaction"/>
          </p:cNvPr>
          <p:cNvSpPr>
            <a:spLocks noChangeArrowheads="1"/>
          </p:cNvSpPr>
          <p:nvPr/>
        </p:nvSpPr>
        <p:spPr bwMode="auto">
          <a:xfrm>
            <a:off x="7353545" y="4129916"/>
            <a:ext cx="1370013" cy="523220"/>
          </a:xfrm>
          <a:prstGeom prst="rect">
            <a:avLst/>
          </a:prstGeom>
          <a:solidFill>
            <a:schemeClr val="bg1"/>
          </a:solidFill>
          <a:ln>
            <a:noFill/>
          </a:ln>
          <a:extLst/>
        </p:spPr>
        <p:txBody>
          <a:bodyPr>
            <a:spAutoFit/>
          </a:bodyPr>
          <a:lstStyle/>
          <a:p>
            <a:pPr algn="ctr" rtl="0"/>
            <a:r>
              <a:rPr lang="en-US" sz="1400" b="1" dirty="0">
                <a:latin typeface="Tahoma" pitchFamily="34" charset="0"/>
                <a:ea typeface="Tahoma" pitchFamily="34" charset="0"/>
                <a:cs typeface="Tahoma" pitchFamily="34" charset="0"/>
              </a:rPr>
              <a:t>Annual planning </a:t>
            </a:r>
            <a:endParaRPr lang="he-IL" sz="1400" b="1" dirty="0">
              <a:latin typeface="Tahoma" pitchFamily="34" charset="0"/>
              <a:ea typeface="Tahoma" pitchFamily="34" charset="0"/>
              <a:cs typeface="Tahoma" pitchFamily="34" charset="0"/>
            </a:endParaRPr>
          </a:p>
        </p:txBody>
      </p:sp>
      <p:sp>
        <p:nvSpPr>
          <p:cNvPr id="96" name="מלבן מעוגל 95"/>
          <p:cNvSpPr/>
          <p:nvPr/>
        </p:nvSpPr>
        <p:spPr>
          <a:xfrm>
            <a:off x="7034564" y="4851483"/>
            <a:ext cx="1907135" cy="1307227"/>
          </a:xfrm>
          <a:prstGeom prst="roundRect">
            <a:avLst/>
          </a:prstGeom>
          <a:no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3" name="מלבן 4">
            <a:hlinkClick r:id="" action="ppaction://noaction"/>
          </p:cNvPr>
          <p:cNvSpPr>
            <a:spLocks noChangeArrowheads="1"/>
          </p:cNvSpPr>
          <p:nvPr/>
        </p:nvSpPr>
        <p:spPr bwMode="auto">
          <a:xfrm>
            <a:off x="7335898" y="5905402"/>
            <a:ext cx="1408112" cy="523220"/>
          </a:xfrm>
          <a:prstGeom prst="rect">
            <a:avLst/>
          </a:prstGeom>
          <a:solidFill>
            <a:schemeClr val="bg1"/>
          </a:solidFill>
          <a:ln>
            <a:noFill/>
          </a:ln>
          <a:extLst/>
        </p:spPr>
        <p:txBody>
          <a:bodyPr>
            <a:spAutoFit/>
          </a:bodyPr>
          <a:lstStyle/>
          <a:p>
            <a:pPr algn="ctr" rtl="0"/>
            <a:r>
              <a:rPr lang="en-US" sz="1400" b="1" dirty="0">
                <a:latin typeface="Tahoma" pitchFamily="34" charset="0"/>
                <a:ea typeface="Tahoma" pitchFamily="34" charset="0"/>
                <a:cs typeface="Tahoma" pitchFamily="34" charset="0"/>
              </a:rPr>
              <a:t>Strategic planning</a:t>
            </a:r>
            <a:endParaRPr lang="he-IL" sz="1400" b="1" dirty="0">
              <a:latin typeface="Tahoma" pitchFamily="34" charset="0"/>
              <a:ea typeface="Tahoma" pitchFamily="34" charset="0"/>
              <a:cs typeface="Tahoma" pitchFamily="34" charset="0"/>
            </a:endParaRPr>
          </a:p>
        </p:txBody>
      </p:sp>
      <p:sp>
        <p:nvSpPr>
          <p:cNvPr id="97" name="מלבן מעוגל 96"/>
          <p:cNvSpPr/>
          <p:nvPr/>
        </p:nvSpPr>
        <p:spPr>
          <a:xfrm>
            <a:off x="4859669" y="3144023"/>
            <a:ext cx="1907135" cy="1307227"/>
          </a:xfrm>
          <a:prstGeom prst="roundRect">
            <a:avLst/>
          </a:prstGeom>
          <a:no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0" name="מלבן 9">
            <a:hlinkClick r:id="" action="ppaction://noaction"/>
          </p:cNvPr>
          <p:cNvSpPr>
            <a:spLocks noChangeArrowheads="1"/>
          </p:cNvSpPr>
          <p:nvPr/>
        </p:nvSpPr>
        <p:spPr bwMode="auto">
          <a:xfrm>
            <a:off x="5188105" y="4058814"/>
            <a:ext cx="1325153" cy="738664"/>
          </a:xfrm>
          <a:prstGeom prst="rect">
            <a:avLst/>
          </a:prstGeom>
          <a:solidFill>
            <a:schemeClr val="bg1"/>
          </a:solidFill>
          <a:ln>
            <a:noFill/>
          </a:ln>
          <a:extLst/>
        </p:spPr>
        <p:txBody>
          <a:bodyPr wrap="square">
            <a:spAutoFit/>
          </a:bodyPr>
          <a:lstStyle/>
          <a:p>
            <a:pPr algn="ctr" rtl="0"/>
            <a:r>
              <a:rPr lang="en-US" sz="1400" b="1" dirty="0">
                <a:latin typeface="Tahoma" pitchFamily="34" charset="0"/>
                <a:ea typeface="Tahoma" pitchFamily="34" charset="0"/>
                <a:cs typeface="Tahoma" pitchFamily="34" charset="0"/>
              </a:rPr>
              <a:t>Leverage employee’s potential</a:t>
            </a:r>
          </a:p>
        </p:txBody>
      </p:sp>
      <p:sp>
        <p:nvSpPr>
          <p:cNvPr id="98" name="מלבן מעוגל 97"/>
          <p:cNvSpPr/>
          <p:nvPr/>
        </p:nvSpPr>
        <p:spPr>
          <a:xfrm>
            <a:off x="4897113" y="4864615"/>
            <a:ext cx="1907135" cy="1307227"/>
          </a:xfrm>
          <a:prstGeom prst="roundRect">
            <a:avLst/>
          </a:prstGeom>
          <a:no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2" name="מלבן 9">
            <a:hlinkClick r:id="" action="ppaction://noaction"/>
          </p:cNvPr>
          <p:cNvSpPr>
            <a:spLocks noChangeArrowheads="1"/>
          </p:cNvSpPr>
          <p:nvPr/>
        </p:nvSpPr>
        <p:spPr bwMode="auto">
          <a:xfrm>
            <a:off x="5085442" y="5571237"/>
            <a:ext cx="1571832" cy="954107"/>
          </a:xfrm>
          <a:prstGeom prst="rect">
            <a:avLst/>
          </a:prstGeom>
          <a:solidFill>
            <a:schemeClr val="bg1"/>
          </a:solidFill>
          <a:ln>
            <a:noFill/>
          </a:ln>
          <a:extLst/>
        </p:spPr>
        <p:txBody>
          <a:bodyPr wrap="square">
            <a:spAutoFit/>
          </a:bodyPr>
          <a:lstStyle/>
          <a:p>
            <a:pPr algn="ctr" rtl="0"/>
            <a:r>
              <a:rPr lang="en-US" sz="1400" b="1" dirty="0">
                <a:latin typeface="Tahoma" pitchFamily="34" charset="0"/>
                <a:ea typeface="Tahoma" pitchFamily="34" charset="0"/>
                <a:cs typeface="Tahoma" pitchFamily="34" charset="0"/>
              </a:rPr>
              <a:t>Annual feedback and performance evaluation</a:t>
            </a:r>
          </a:p>
        </p:txBody>
      </p:sp>
      <p:sp>
        <p:nvSpPr>
          <p:cNvPr id="99" name="מלבן מעוגל 98"/>
          <p:cNvSpPr/>
          <p:nvPr/>
        </p:nvSpPr>
        <p:spPr>
          <a:xfrm>
            <a:off x="2627784" y="3107100"/>
            <a:ext cx="1907135" cy="1307227"/>
          </a:xfrm>
          <a:prstGeom prst="roundRect">
            <a:avLst/>
          </a:prstGeom>
          <a:no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1" name="מלבן 9">
            <a:hlinkClick r:id="" action="ppaction://noaction"/>
          </p:cNvPr>
          <p:cNvSpPr>
            <a:spLocks noChangeArrowheads="1"/>
          </p:cNvSpPr>
          <p:nvPr/>
        </p:nvSpPr>
        <p:spPr bwMode="auto">
          <a:xfrm>
            <a:off x="3003040" y="4124572"/>
            <a:ext cx="1243847" cy="738664"/>
          </a:xfrm>
          <a:prstGeom prst="rect">
            <a:avLst/>
          </a:prstGeom>
          <a:solidFill>
            <a:schemeClr val="bg1"/>
          </a:solidFill>
          <a:ln>
            <a:noFill/>
          </a:ln>
          <a:extLst/>
        </p:spPr>
        <p:txBody>
          <a:bodyPr wrap="square">
            <a:spAutoFit/>
          </a:bodyPr>
          <a:lstStyle/>
          <a:p>
            <a:pPr algn="ctr" rtl="0"/>
            <a:r>
              <a:rPr lang="en-US" sz="1400" b="1" dirty="0">
                <a:latin typeface="Tahoma" pitchFamily="34" charset="0"/>
                <a:ea typeface="Tahoma" pitchFamily="34" charset="0"/>
                <a:cs typeface="Tahoma" pitchFamily="34" charset="0"/>
              </a:rPr>
              <a:t>Training and learning</a:t>
            </a:r>
          </a:p>
        </p:txBody>
      </p:sp>
      <p:sp>
        <p:nvSpPr>
          <p:cNvPr id="100" name="מלבן מעוגל 99"/>
          <p:cNvSpPr/>
          <p:nvPr/>
        </p:nvSpPr>
        <p:spPr>
          <a:xfrm>
            <a:off x="389294" y="3175326"/>
            <a:ext cx="1907135" cy="1307227"/>
          </a:xfrm>
          <a:prstGeom prst="roundRect">
            <a:avLst/>
          </a:prstGeom>
          <a:no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6" name="מלבן 19"/>
          <p:cNvSpPr>
            <a:spLocks noChangeArrowheads="1"/>
          </p:cNvSpPr>
          <p:nvPr/>
        </p:nvSpPr>
        <p:spPr bwMode="auto">
          <a:xfrm>
            <a:off x="707313" y="4201924"/>
            <a:ext cx="1180131" cy="523220"/>
          </a:xfrm>
          <a:prstGeom prst="rect">
            <a:avLst/>
          </a:prstGeom>
          <a:solidFill>
            <a:schemeClr val="bg1"/>
          </a:solidFill>
          <a:ln>
            <a:noFill/>
          </a:ln>
          <a:extLst/>
        </p:spPr>
        <p:txBody>
          <a:bodyPr wrap="none">
            <a:spAutoFit/>
          </a:bodyPr>
          <a:lstStyle/>
          <a:p>
            <a:pPr algn="l" rtl="0"/>
            <a:r>
              <a:rPr lang="en-US" sz="1400" b="1" dirty="0">
                <a:latin typeface="Tahoma" pitchFamily="34" charset="0"/>
                <a:ea typeface="Tahoma" pitchFamily="34" charset="0"/>
                <a:cs typeface="Tahoma" pitchFamily="34" charset="0"/>
              </a:rPr>
              <a:t>Innovation</a:t>
            </a:r>
          </a:p>
          <a:p>
            <a:pPr algn="ctr" rtl="0"/>
            <a:r>
              <a:rPr lang="en-US" sz="1400" b="1" dirty="0">
                <a:latin typeface="Tahoma" pitchFamily="34" charset="0"/>
                <a:ea typeface="Tahoma" pitchFamily="34" charset="0"/>
                <a:cs typeface="Tahoma" pitchFamily="34" charset="0"/>
              </a:rPr>
              <a:t>platform</a:t>
            </a:r>
            <a:endParaRPr lang="he-IL" sz="1400" b="1" dirty="0">
              <a:latin typeface="Tahoma" pitchFamily="34" charset="0"/>
              <a:ea typeface="Tahoma" pitchFamily="34" charset="0"/>
              <a:cs typeface="Tahoma" pitchFamily="34" charset="0"/>
            </a:endParaRPr>
          </a:p>
        </p:txBody>
      </p:sp>
      <p:sp>
        <p:nvSpPr>
          <p:cNvPr id="101" name="מלבן מעוגל 100"/>
          <p:cNvSpPr/>
          <p:nvPr/>
        </p:nvSpPr>
        <p:spPr>
          <a:xfrm>
            <a:off x="2627784" y="4877456"/>
            <a:ext cx="1907135" cy="1307227"/>
          </a:xfrm>
          <a:prstGeom prst="roundRect">
            <a:avLst/>
          </a:prstGeom>
          <a:no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6" name="מלבן 17"/>
          <p:cNvSpPr>
            <a:spLocks noChangeArrowheads="1"/>
          </p:cNvSpPr>
          <p:nvPr/>
        </p:nvSpPr>
        <p:spPr bwMode="auto">
          <a:xfrm>
            <a:off x="2896220" y="5919207"/>
            <a:ext cx="1457484" cy="523220"/>
          </a:xfrm>
          <a:prstGeom prst="rect">
            <a:avLst/>
          </a:prstGeom>
          <a:solidFill>
            <a:schemeClr val="bg1"/>
          </a:solidFill>
          <a:ln>
            <a:noFill/>
          </a:ln>
          <a:extLst/>
        </p:spPr>
        <p:txBody>
          <a:bodyPr wrap="square">
            <a:spAutoFit/>
          </a:bodyPr>
          <a:lstStyle/>
          <a:p>
            <a:pPr algn="ctr" rtl="0"/>
            <a:r>
              <a:rPr lang="en-US" sz="1400" b="1" dirty="0">
                <a:latin typeface="Tahoma" pitchFamily="34" charset="0"/>
                <a:ea typeface="Tahoma" pitchFamily="34" charset="0"/>
                <a:cs typeface="Tahoma" pitchFamily="34" charset="0"/>
              </a:rPr>
              <a:t>Knowledge Management </a:t>
            </a:r>
          </a:p>
        </p:txBody>
      </p:sp>
      <p:sp>
        <p:nvSpPr>
          <p:cNvPr id="102" name="מלבן מעוגל 101"/>
          <p:cNvSpPr/>
          <p:nvPr/>
        </p:nvSpPr>
        <p:spPr>
          <a:xfrm>
            <a:off x="389294" y="4884007"/>
            <a:ext cx="1907135" cy="1307227"/>
          </a:xfrm>
          <a:prstGeom prst="roundRect">
            <a:avLst/>
          </a:prstGeom>
          <a:noFill/>
          <a:ln w="3175">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7" name="מלבן 17"/>
          <p:cNvSpPr>
            <a:spLocks noChangeArrowheads="1"/>
          </p:cNvSpPr>
          <p:nvPr/>
        </p:nvSpPr>
        <p:spPr bwMode="auto">
          <a:xfrm>
            <a:off x="628690" y="5929624"/>
            <a:ext cx="1457484" cy="523220"/>
          </a:xfrm>
          <a:prstGeom prst="rect">
            <a:avLst/>
          </a:prstGeom>
          <a:solidFill>
            <a:schemeClr val="bg1"/>
          </a:solidFill>
          <a:ln>
            <a:noFill/>
          </a:ln>
          <a:extLst/>
        </p:spPr>
        <p:txBody>
          <a:bodyPr wrap="square">
            <a:spAutoFit/>
          </a:bodyPr>
          <a:lstStyle/>
          <a:p>
            <a:pPr algn="ctr" rtl="0"/>
            <a:r>
              <a:rPr lang="en-US" sz="1400" b="1" dirty="0">
                <a:latin typeface="Tahoma" pitchFamily="34" charset="0"/>
                <a:ea typeface="Tahoma" pitchFamily="34" charset="0"/>
                <a:cs typeface="Tahoma" pitchFamily="34" charset="0"/>
              </a:rPr>
              <a:t>Strengthening HR subunits</a:t>
            </a:r>
          </a:p>
        </p:txBody>
      </p:sp>
    </p:spTree>
    <p:extLst>
      <p:ext uri="{BB962C8B-B14F-4D97-AF65-F5344CB8AC3E}">
        <p14:creationId xmlns:p14="http://schemas.microsoft.com/office/powerpoint/2010/main" val="406317026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VSHAPEID" val="2duR4p2cjdLlkodWrALtEg"/>
</p:tagLst>
</file>

<file path=ppt/tags/tag10.xml><?xml version="1.0" encoding="utf-8"?>
<p:tagLst xmlns:a="http://schemas.openxmlformats.org/drawingml/2006/main" xmlns:r="http://schemas.openxmlformats.org/officeDocument/2006/relationships" xmlns:p="http://schemas.openxmlformats.org/presentationml/2006/main">
  <p:tag name="DVSHAPEID" val="rK4JEPGMpoOQgkYpkYDRZU"/>
</p:tagLst>
</file>

<file path=ppt/tags/tag11.xml><?xml version="1.0" encoding="utf-8"?>
<p:tagLst xmlns:a="http://schemas.openxmlformats.org/drawingml/2006/main" xmlns:r="http://schemas.openxmlformats.org/officeDocument/2006/relationships" xmlns:p="http://schemas.openxmlformats.org/presentationml/2006/main">
  <p:tag name="DVSECTIONID" val="MWlbIr3TJEOI9gsk5B1oe7"/>
</p:tagLst>
</file>

<file path=ppt/tags/tag12.xml><?xml version="1.0" encoding="utf-8"?>
<p:tagLst xmlns:a="http://schemas.openxmlformats.org/drawingml/2006/main" xmlns:r="http://schemas.openxmlformats.org/officeDocument/2006/relationships" xmlns:p="http://schemas.openxmlformats.org/presentationml/2006/main">
  <p:tag name="DVSHAPEID" val="g36mUhb9cIYT2p81bEqD3j"/>
</p:tagLst>
</file>

<file path=ppt/tags/tag2.xml><?xml version="1.0" encoding="utf-8"?>
<p:tagLst xmlns:a="http://schemas.openxmlformats.org/drawingml/2006/main" xmlns:r="http://schemas.openxmlformats.org/officeDocument/2006/relationships" xmlns:p="http://schemas.openxmlformats.org/presentationml/2006/main">
  <p:tag name="DVSHAPEID" val="OIqmVStvBHEvNtW07g3qw3"/>
</p:tagLst>
</file>

<file path=ppt/tags/tag3.xml><?xml version="1.0" encoding="utf-8"?>
<p:tagLst xmlns:a="http://schemas.openxmlformats.org/drawingml/2006/main" xmlns:r="http://schemas.openxmlformats.org/officeDocument/2006/relationships" xmlns:p="http://schemas.openxmlformats.org/presentationml/2006/main">
  <p:tag name="DVSHAPEID" val="WOZJTgimqhdLoLqIuaJNB4"/>
</p:tagLst>
</file>

<file path=ppt/tags/tag4.xml><?xml version="1.0" encoding="utf-8"?>
<p:tagLst xmlns:a="http://schemas.openxmlformats.org/drawingml/2006/main" xmlns:r="http://schemas.openxmlformats.org/officeDocument/2006/relationships" xmlns:p="http://schemas.openxmlformats.org/presentationml/2006/main">
  <p:tag name="DVSHAPEID" val="UDYIDvw42zNAExV0Ws3EZp"/>
</p:tagLst>
</file>

<file path=ppt/tags/tag5.xml><?xml version="1.0" encoding="utf-8"?>
<p:tagLst xmlns:a="http://schemas.openxmlformats.org/drawingml/2006/main" xmlns:r="http://schemas.openxmlformats.org/officeDocument/2006/relationships" xmlns:p="http://schemas.openxmlformats.org/presentationml/2006/main">
  <p:tag name="DVSHAPEID" val="Xxu33JzOE0gmqiZgfA7WqG"/>
</p:tagLst>
</file>

<file path=ppt/tags/tag6.xml><?xml version="1.0" encoding="utf-8"?>
<p:tagLst xmlns:a="http://schemas.openxmlformats.org/drawingml/2006/main" xmlns:r="http://schemas.openxmlformats.org/officeDocument/2006/relationships" xmlns:p="http://schemas.openxmlformats.org/presentationml/2006/main">
  <p:tag name="DVSHAPEID" val="P6J1qDmUGtEvGqdzsNudUN"/>
</p:tagLst>
</file>

<file path=ppt/tags/tag7.xml><?xml version="1.0" encoding="utf-8"?>
<p:tagLst xmlns:a="http://schemas.openxmlformats.org/drawingml/2006/main" xmlns:r="http://schemas.openxmlformats.org/officeDocument/2006/relationships" xmlns:p="http://schemas.openxmlformats.org/presentationml/2006/main">
  <p:tag name="DVSHAPEID" val="rK4JEPGMpoOQgkYpkYDRZU"/>
</p:tagLst>
</file>

<file path=ppt/tags/tag8.xml><?xml version="1.0" encoding="utf-8"?>
<p:tagLst xmlns:a="http://schemas.openxmlformats.org/drawingml/2006/main" xmlns:r="http://schemas.openxmlformats.org/officeDocument/2006/relationships" xmlns:p="http://schemas.openxmlformats.org/presentationml/2006/main">
  <p:tag name="DVSHAPEID" val="rK4JEPGMpoOQgkYpkYDRZU"/>
</p:tagLst>
</file>

<file path=ppt/tags/tag9.xml><?xml version="1.0" encoding="utf-8"?>
<p:tagLst xmlns:a="http://schemas.openxmlformats.org/drawingml/2006/main" xmlns:r="http://schemas.openxmlformats.org/officeDocument/2006/relationships" xmlns:p="http://schemas.openxmlformats.org/presentationml/2006/main">
  <p:tag name="DVSHAPEID" val="rK4JEPGMpoOQgkYpkYDRZU"/>
</p:tagLst>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טמפלט נציבו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בהירות">
  <a:themeElements>
    <a:clrScheme name="חציון">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קלאסי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בהירות">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חלון">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התלהבות">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רחבה">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JDC-New-Branding">
    <a:dk1>
      <a:srgbClr val="00538F"/>
    </a:dk1>
    <a:lt1>
      <a:sysClr val="window" lastClr="FFFFFF"/>
    </a:lt1>
    <a:dk2>
      <a:srgbClr val="00538F"/>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JDC-New-Branding">
    <a:dk1>
      <a:srgbClr val="00538F"/>
    </a:dk1>
    <a:lt1>
      <a:sysClr val="window" lastClr="FFFFFF"/>
    </a:lt1>
    <a:dk2>
      <a:srgbClr val="00538F"/>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טמפלט נציבות</Template>
  <TotalTime>5321</TotalTime>
  <Words>802</Words>
  <Application>Microsoft Office PowerPoint</Application>
  <PresentationFormat>On-screen Show (4:3)</PresentationFormat>
  <Paragraphs>196</Paragraphs>
  <Slides>20</Slides>
  <Notes>19</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טמפלט נציבות</vt:lpstr>
      <vt:lpstr>בהירות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Fields of action</vt:lpstr>
      <vt:lpstr> A Strategic map </vt:lpstr>
      <vt:lpstr> Yearly  cycle  of  Planning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gap between expectations and seen valuable outcomes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Amir Moshe</dc:creator>
  <cp:lastModifiedBy>uncity</cp:lastModifiedBy>
  <cp:revision>279</cp:revision>
  <cp:lastPrinted>2015-07-13T07:58:05Z</cp:lastPrinted>
  <dcterms:created xsi:type="dcterms:W3CDTF">2016-12-01T06:24:09Z</dcterms:created>
  <dcterms:modified xsi:type="dcterms:W3CDTF">2017-06-23T09:36:19Z</dcterms:modified>
</cp:coreProperties>
</file>